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5" r:id="rId1"/>
  </p:sldMasterIdLst>
  <p:notesMasterIdLst>
    <p:notesMasterId r:id="rId62"/>
  </p:notesMasterIdLst>
  <p:sldIdLst>
    <p:sldId id="256" r:id="rId2"/>
    <p:sldId id="257" r:id="rId3"/>
    <p:sldId id="277" r:id="rId4"/>
    <p:sldId id="298" r:id="rId5"/>
    <p:sldId id="296" r:id="rId6"/>
    <p:sldId id="297" r:id="rId7"/>
    <p:sldId id="294" r:id="rId8"/>
    <p:sldId id="266" r:id="rId9"/>
    <p:sldId id="271" r:id="rId10"/>
    <p:sldId id="299" r:id="rId11"/>
    <p:sldId id="305" r:id="rId12"/>
    <p:sldId id="310" r:id="rId13"/>
    <p:sldId id="313" r:id="rId14"/>
    <p:sldId id="306" r:id="rId15"/>
    <p:sldId id="315" r:id="rId16"/>
    <p:sldId id="314" r:id="rId17"/>
    <p:sldId id="307" r:id="rId18"/>
    <p:sldId id="274" r:id="rId19"/>
    <p:sldId id="317" r:id="rId20"/>
    <p:sldId id="319" r:id="rId21"/>
    <p:sldId id="318" r:id="rId22"/>
    <p:sldId id="300" r:id="rId23"/>
    <p:sldId id="316" r:id="rId24"/>
    <p:sldId id="320" r:id="rId25"/>
    <p:sldId id="301" r:id="rId26"/>
    <p:sldId id="322" r:id="rId27"/>
    <p:sldId id="321" r:id="rId28"/>
    <p:sldId id="302" r:id="rId29"/>
    <p:sldId id="291" r:id="rId30"/>
    <p:sldId id="276" r:id="rId31"/>
    <p:sldId id="311" r:id="rId32"/>
    <p:sldId id="312" r:id="rId33"/>
    <p:sldId id="272" r:id="rId34"/>
    <p:sldId id="273" r:id="rId35"/>
    <p:sldId id="267" r:id="rId36"/>
    <p:sldId id="263" r:id="rId37"/>
    <p:sldId id="323" r:id="rId38"/>
    <p:sldId id="260" r:id="rId39"/>
    <p:sldId id="261" r:id="rId40"/>
    <p:sldId id="262" r:id="rId41"/>
    <p:sldId id="324" r:id="rId42"/>
    <p:sldId id="325" r:id="rId43"/>
    <p:sldId id="326" r:id="rId44"/>
    <p:sldId id="283" r:id="rId45"/>
    <p:sldId id="284" r:id="rId46"/>
    <p:sldId id="281" r:id="rId47"/>
    <p:sldId id="327" r:id="rId48"/>
    <p:sldId id="328" r:id="rId49"/>
    <p:sldId id="329" r:id="rId50"/>
    <p:sldId id="330" r:id="rId51"/>
    <p:sldId id="331" r:id="rId52"/>
    <p:sldId id="282" r:id="rId53"/>
    <p:sldId id="288" r:id="rId54"/>
    <p:sldId id="289" r:id="rId55"/>
    <p:sldId id="332" r:id="rId56"/>
    <p:sldId id="333" r:id="rId57"/>
    <p:sldId id="334" r:id="rId58"/>
    <p:sldId id="335" r:id="rId59"/>
    <p:sldId id="290" r:id="rId60"/>
    <p:sldId id="293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5" autoAdjust="0"/>
    <p:restoredTop sz="59125" autoAdjust="0"/>
  </p:normalViewPr>
  <p:slideViewPr>
    <p:cSldViewPr snapToGrid="0">
      <p:cViewPr varScale="1">
        <p:scale>
          <a:sx n="42" d="100"/>
          <a:sy n="42" d="100"/>
        </p:scale>
        <p:origin x="12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0540-6FC3-43A3-8FDD-A4E45AD6DC2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ED1FF-B475-415E-B61B-3B7BCAF33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7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7%AA%E5%8A%A8%E6%8E%A7%E5%88%B6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9%96%8B%E9%97%9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19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30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http://wiki.vpslink.com/Defend_Against_Web_Application_Exploits:_Remote_File_Inclusion_and_Local_Filesystem_Access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53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zh-TW" altLang="en-US" sz="1600">
                <a:latin typeface="Lucida Grande" charset="0"/>
                <a:sym typeface="Lucida Grande" charset="0"/>
              </a:rPr>
              <a:t>請學員把板子拿下來</a:t>
            </a:r>
          </a:p>
          <a:p>
            <a:r>
              <a:rPr lang="en-US" altLang="zh-TW" sz="1600">
                <a:latin typeface="Lucida Grande" charset="0"/>
                <a:sym typeface="Lucida Grande" charset="0"/>
              </a:rPr>
              <a:t>1. USB port   2. POWER light  3.</a:t>
            </a:r>
            <a:r>
              <a:rPr lang="zh-TW" altLang="en-US" sz="1600">
                <a:latin typeface="Lucida Grande" charset="0"/>
                <a:sym typeface="Lucida Grande" charset="0"/>
              </a:rPr>
              <a:t>外接</a:t>
            </a:r>
            <a:r>
              <a:rPr lang="en-US" altLang="zh-TW" sz="1600">
                <a:latin typeface="Lucida Grande" charset="0"/>
                <a:sym typeface="Lucida Grande" charset="0"/>
              </a:rPr>
              <a:t>dc  4.</a:t>
            </a:r>
            <a:r>
              <a:rPr lang="zh-TW" altLang="en-US" sz="1600">
                <a:latin typeface="Lucida Grande" charset="0"/>
                <a:sym typeface="Lucida Grande" charset="0"/>
              </a:rPr>
              <a:t>電壓</a:t>
            </a:r>
            <a:r>
              <a:rPr lang="en-US" altLang="zh-TW" sz="1600">
                <a:latin typeface="Lucida Grande" charset="0"/>
                <a:sym typeface="Lucida Grande" charset="0"/>
              </a:rPr>
              <a:t>inout  5. </a:t>
            </a:r>
            <a:r>
              <a:rPr lang="zh-TW" altLang="en-US" sz="1600">
                <a:latin typeface="Lucida Grande" charset="0"/>
                <a:sym typeface="Lucida Grande" charset="0"/>
              </a:rPr>
              <a:t>類比輸入  </a:t>
            </a:r>
            <a:r>
              <a:rPr lang="en-US" altLang="zh-TW" sz="1600">
                <a:latin typeface="Lucida Grande" charset="0"/>
                <a:sym typeface="Lucida Grande" charset="0"/>
              </a:rPr>
              <a:t>6. digital</a:t>
            </a:r>
            <a:r>
              <a:rPr lang="zh-TW" altLang="en-US" sz="1600">
                <a:latin typeface="Lucida Grande" charset="0"/>
                <a:sym typeface="Lucida Grande" charset="0"/>
              </a:rPr>
              <a:t>（</a:t>
            </a:r>
            <a:r>
              <a:rPr lang="en-US" altLang="zh-TW" sz="1600">
                <a:latin typeface="Lucida Grande" charset="0"/>
                <a:sym typeface="Lucida Grande" charset="0"/>
              </a:rPr>
              <a:t>pwm</a:t>
            </a:r>
            <a:r>
              <a:rPr lang="zh-TW" altLang="en-US" sz="1600">
                <a:latin typeface="Lucida Grande" charset="0"/>
                <a:sym typeface="Lucida Grande" charset="0"/>
              </a:rPr>
              <a:t>） </a:t>
            </a:r>
            <a:r>
              <a:rPr lang="en-US" altLang="zh-TW" sz="1600">
                <a:latin typeface="Lucida Grande" charset="0"/>
                <a:sym typeface="Lucida Grande" charset="0"/>
              </a:rPr>
              <a:t>(communicate)  7. restt  </a:t>
            </a:r>
          </a:p>
          <a:p>
            <a:endParaRPr lang="en-US" altLang="zh-TW" sz="1600">
              <a:latin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5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zh-TW" altLang="en-US" sz="1600" dirty="0">
                <a:latin typeface="Lucida Grande" charset="0"/>
                <a:sym typeface="Lucida Grande" charset="0"/>
              </a:rPr>
              <a:t>請學員把板子拿下來</a:t>
            </a:r>
          </a:p>
          <a:p>
            <a:r>
              <a:rPr lang="en-US" altLang="zh-TW" sz="1600" dirty="0">
                <a:latin typeface="Lucida Grande" charset="0"/>
                <a:sym typeface="Lucida Grande" charset="0"/>
              </a:rPr>
              <a:t>1. USB port   2. POWER light  3.</a:t>
            </a:r>
            <a:r>
              <a:rPr lang="zh-TW" altLang="en-US" sz="1600" dirty="0">
                <a:latin typeface="Lucida Grande" charset="0"/>
                <a:sym typeface="Lucida Grande" charset="0"/>
              </a:rPr>
              <a:t>外接</a:t>
            </a:r>
            <a:r>
              <a:rPr lang="en-US" altLang="zh-TW" sz="1600" dirty="0">
                <a:latin typeface="Lucida Grande" charset="0"/>
                <a:sym typeface="Lucida Grande" charset="0"/>
              </a:rPr>
              <a:t>dc  4.</a:t>
            </a:r>
            <a:r>
              <a:rPr lang="zh-TW" altLang="en-US" sz="1600" dirty="0">
                <a:latin typeface="Lucida Grande" charset="0"/>
                <a:sym typeface="Lucida Grande" charset="0"/>
              </a:rPr>
              <a:t>電壓</a:t>
            </a:r>
            <a:r>
              <a:rPr lang="en-US" altLang="zh-TW" sz="1600" dirty="0" err="1">
                <a:latin typeface="Lucida Grande" charset="0"/>
                <a:sym typeface="Lucida Grande" charset="0"/>
              </a:rPr>
              <a:t>inout</a:t>
            </a:r>
            <a:r>
              <a:rPr lang="en-US" altLang="zh-TW" sz="1600" dirty="0">
                <a:latin typeface="Lucida Grande" charset="0"/>
                <a:sym typeface="Lucida Grande" charset="0"/>
              </a:rPr>
              <a:t>  5. </a:t>
            </a:r>
            <a:r>
              <a:rPr lang="zh-TW" altLang="en-US" sz="1600" dirty="0">
                <a:latin typeface="Lucida Grande" charset="0"/>
                <a:sym typeface="Lucida Grande" charset="0"/>
              </a:rPr>
              <a:t>類比輸入  </a:t>
            </a:r>
            <a:r>
              <a:rPr lang="en-US" altLang="zh-TW" sz="1600" dirty="0">
                <a:latin typeface="Lucida Grande" charset="0"/>
                <a:sym typeface="Lucida Grande" charset="0"/>
              </a:rPr>
              <a:t>6. digital</a:t>
            </a:r>
            <a:r>
              <a:rPr lang="zh-TW" altLang="en-US" sz="1600" dirty="0">
                <a:latin typeface="Lucida Grande" charset="0"/>
                <a:sym typeface="Lucida Grande" charset="0"/>
              </a:rPr>
              <a:t>（</a:t>
            </a:r>
            <a:r>
              <a:rPr lang="en-US" altLang="zh-TW" sz="1600" dirty="0" err="1">
                <a:latin typeface="Lucida Grande" charset="0"/>
                <a:sym typeface="Lucida Grande" charset="0"/>
              </a:rPr>
              <a:t>pwm</a:t>
            </a:r>
            <a:r>
              <a:rPr lang="zh-TW" altLang="en-US" sz="1600" dirty="0">
                <a:latin typeface="Lucida Grande" charset="0"/>
                <a:sym typeface="Lucida Grande" charset="0"/>
              </a:rPr>
              <a:t>） </a:t>
            </a:r>
            <a:r>
              <a:rPr lang="en-US" altLang="zh-TW" sz="1600" dirty="0">
                <a:latin typeface="Lucida Grande" charset="0"/>
                <a:sym typeface="Lucida Grande" charset="0"/>
              </a:rPr>
              <a:t>(communicate)  7. </a:t>
            </a:r>
            <a:r>
              <a:rPr lang="en-US" altLang="zh-TW" sz="1600" dirty="0" err="1">
                <a:latin typeface="Lucida Grande" charset="0"/>
                <a:sym typeface="Lucida Grande" charset="0"/>
              </a:rPr>
              <a:t>restt</a:t>
            </a:r>
            <a:r>
              <a:rPr lang="en-US" altLang="zh-TW" sz="1600" dirty="0">
                <a:latin typeface="Lucida Grande" charset="0"/>
                <a:sym typeface="Lucida Grande" charset="0"/>
              </a:rPr>
              <a:t>  </a:t>
            </a:r>
          </a:p>
          <a:p>
            <a:endParaRPr lang="en-US" altLang="zh-TW" sz="1600" dirty="0">
              <a:latin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33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34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繼電器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），也稱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電驛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，是一種電子控制器件，它具有控制系統（又稱輸入迴路）和被控制系統（又稱輸出迴路），通常應用於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自動控制"/>
              </a:rPr>
              <a:t>自動控制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電路中，它實際上是用較小的電流去控制較大電流的一種「自動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開關"/>
              </a:rPr>
              <a:t>開關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」。故在電路中起著自動調節、安全保護、轉換電路等作用。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ED1FF-B475-415E-B61B-3B7BCAF3378D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29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40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79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56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45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430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651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97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1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8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78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6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69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82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5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88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4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F738B-8503-482F-8C2F-6A0F421AF738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909DBD6-2FB6-4A1D-B732-4635A3341A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3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entestlab.wordpress.com/2012/06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Making a security alarm for fun and </a:t>
            </a:r>
            <a:r>
              <a:rPr lang="en-US" altLang="zh-TW" dirty="0" smtClean="0"/>
              <a:t>profit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>
            <a:noAutofit/>
          </a:bodyPr>
          <a:lstStyle/>
          <a:p>
            <a:r>
              <a:rPr lang="zh-TW" altLang="en-US" sz="3200" b="1" dirty="0"/>
              <a:t>李倫銓</a:t>
            </a:r>
          </a:p>
          <a:p>
            <a:r>
              <a:rPr lang="zh-TW" altLang="en-US" sz="3200" dirty="0"/>
              <a:t>聯發科技 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/>
              <a:t>Techical</a:t>
            </a:r>
            <a:r>
              <a:rPr lang="en-US" altLang="zh-TW" sz="3200" dirty="0" smtClean="0"/>
              <a:t> Manager</a:t>
            </a:r>
            <a:r>
              <a:rPr lang="zh-TW" altLang="en-US" sz="3200" dirty="0" smtClean="0"/>
              <a:t>、</a:t>
            </a:r>
            <a:r>
              <a:rPr lang="en-US" altLang="zh-TW" sz="3200" dirty="0"/>
              <a:t>HITCON </a:t>
            </a:r>
            <a:r>
              <a:rPr lang="en-US" altLang="zh-TW" sz="3200" dirty="0" smtClean="0"/>
              <a:t>CTF</a:t>
            </a:r>
            <a:r>
              <a:rPr lang="zh-TW" altLang="en-US" sz="3200" dirty="0" smtClean="0"/>
              <a:t> 戰</a:t>
            </a:r>
            <a:r>
              <a:rPr lang="zh-TW" altLang="en-US" sz="3200" dirty="0"/>
              <a:t>隊</a:t>
            </a:r>
            <a:r>
              <a:rPr lang="zh-TW" altLang="en-US" sz="3200" dirty="0" smtClean="0"/>
              <a:t>領隊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432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Access.log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6" y="1805040"/>
            <a:ext cx="8911080" cy="37756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4166" y="4243477"/>
            <a:ext cx="751374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網站伺服器存取相關紀錄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32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access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Status code</a:t>
            </a:r>
          </a:p>
          <a:p>
            <a:r>
              <a:rPr lang="en-US" altLang="zh-TW" sz="3200" dirty="0"/>
              <a:t>User-Agent</a:t>
            </a:r>
          </a:p>
          <a:p>
            <a:r>
              <a:rPr lang="en-US" altLang="zh-TW" sz="3200" dirty="0" smtClean="0"/>
              <a:t>HTTP method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192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3F4CBFE-FAAD-4704-B565-B0ED244EF4FA}" type="slidenum">
              <a:rPr lang="en-US" altLang="zh-TW" sz="1400">
                <a:latin typeface="Times New Roman" panose="02020603050405020304" pitchFamily="18" charset="0"/>
              </a:rPr>
              <a:pPr/>
              <a:t>12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smtClean="0">
                <a:ea typeface="新細明體" panose="02020500000000000000" pitchFamily="18" charset="-120"/>
              </a:rPr>
              <a:t>HTTP response status codes</a:t>
            </a:r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6720" y="1393162"/>
            <a:ext cx="7970520" cy="5297197"/>
          </a:xfrm>
        </p:spPr>
        <p:txBody>
          <a:bodyPr>
            <a:normAutofit/>
          </a:bodyPr>
          <a:lstStyle/>
          <a:p>
            <a:pPr>
              <a:buFont typeface="ZapfDingbats" pitchFamily="82" charset="2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200 OK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</a:rPr>
              <a:t>request succeeded, requested object later in this message</a:t>
            </a:r>
          </a:p>
          <a:p>
            <a:pPr>
              <a:buFont typeface="ZapfDingbats" pitchFamily="82" charset="2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301 Moved Permanently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</a:rPr>
              <a:t>requested object moved, new location specified later in this message (Location:)</a:t>
            </a:r>
          </a:p>
          <a:p>
            <a:pPr>
              <a:buFont typeface="ZapfDingbats" pitchFamily="82" charset="2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400 Bad Request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</a:rPr>
              <a:t>request message not understood by server</a:t>
            </a:r>
          </a:p>
          <a:p>
            <a:pPr>
              <a:buFont typeface="ZapfDingbats" pitchFamily="82" charset="2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404 Not Found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</a:rPr>
              <a:t>requested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document not found on this server</a:t>
            </a:r>
          </a:p>
          <a:p>
            <a:pPr>
              <a:buFont typeface="ZapfDingbats" pitchFamily="82" charset="2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500 internal server error</a:t>
            </a:r>
          </a:p>
          <a:p>
            <a:pPr lvl="1"/>
            <a:r>
              <a:rPr lang="en-US" altLang="zh-TW" sz="2100" dirty="0" smtClean="0">
                <a:ea typeface="新細明體" panose="02020500000000000000" pitchFamily="18" charset="-120"/>
              </a:rPr>
              <a:t>indicates </a:t>
            </a:r>
            <a:r>
              <a:rPr lang="en-US" altLang="zh-TW" sz="2100" dirty="0">
                <a:ea typeface="新細明體" panose="02020500000000000000" pitchFamily="18" charset="-120"/>
              </a:rPr>
              <a:t>that the server encountered something it didn't expect and was unable to complete the request.</a:t>
            </a:r>
            <a:endParaRPr lang="en-US" altLang="zh-TW" sz="21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89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User-agent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2573484"/>
            <a:ext cx="7886700" cy="101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800" smtClean="0">
                <a:solidFill>
                  <a:schemeClr val="tx1"/>
                </a:solidFill>
              </a:rPr>
              <a:t>Grep –r “sqlmap*” access.log 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9" y="3320295"/>
            <a:ext cx="7919693" cy="20137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6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Path Traversal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../../../../../../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</a:t>
            </a:r>
            <a:r>
              <a:rPr lang="en-US" altLang="zh-TW" sz="2800" dirty="0" err="1"/>
              <a:t>passwd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62175" y="3169920"/>
            <a:ext cx="5516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我的</a:t>
            </a:r>
            <a:r>
              <a:rPr lang="en-US" altLang="zh-TW" sz="3200" dirty="0" smtClean="0"/>
              <a:t>log</a:t>
            </a:r>
            <a:r>
              <a:rPr lang="zh-TW" altLang="en-US" sz="3200" dirty="0" smtClean="0"/>
              <a:t>裡面就是不能出現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passwd</a:t>
            </a:r>
            <a:r>
              <a:rPr lang="zh-TW" altLang="en-US" sz="3200" dirty="0" smtClean="0"/>
              <a:t>這種字串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85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2960" y="2413338"/>
            <a:ext cx="7604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/>
              <a:t>/etc</a:t>
            </a:r>
          </a:p>
          <a:p>
            <a:r>
              <a:rPr lang="zh-TW" altLang="en-US" sz="4000" dirty="0" smtClean="0"/>
              <a:t>%2f%6etc</a:t>
            </a:r>
          </a:p>
          <a:p>
            <a:r>
              <a:rPr lang="zh-TW" altLang="en-US" sz="4000" dirty="0" smtClean="0"/>
              <a:t>%</a:t>
            </a:r>
            <a:r>
              <a:rPr lang="zh-TW" altLang="en-US" sz="4000" dirty="0"/>
              <a:t>2f%6e%74c</a:t>
            </a:r>
          </a:p>
          <a:p>
            <a:r>
              <a:rPr lang="zh-TW" altLang="en-US" sz="4000" dirty="0" smtClean="0"/>
              <a:t>%</a:t>
            </a:r>
            <a:r>
              <a:rPr lang="zh-TW" altLang="en-US" sz="4000" dirty="0"/>
              <a:t>2f%6e%74%</a:t>
            </a:r>
            <a:r>
              <a:rPr lang="zh-TW" altLang="en-US" sz="4000" dirty="0" smtClean="0"/>
              <a:t>63</a:t>
            </a:r>
            <a:endParaRPr lang="zh-TW" altLang="en-US" sz="4000" dirty="0"/>
          </a:p>
          <a:p>
            <a:r>
              <a:rPr lang="zh-TW" altLang="en-US" sz="4000" dirty="0" smtClean="0"/>
              <a:t>後端都</a:t>
            </a:r>
            <a:r>
              <a:rPr lang="en-US" altLang="zh-TW" sz="4000" dirty="0" smtClean="0"/>
              <a:t>work</a:t>
            </a:r>
          </a:p>
          <a:p>
            <a:r>
              <a:rPr lang="en-US" altLang="zh-TW" sz="4000" dirty="0" smtClean="0"/>
              <a:t>log</a:t>
            </a:r>
            <a:r>
              <a:rPr lang="zh-TW" altLang="en-US" sz="4000" dirty="0" smtClean="0"/>
              <a:t>不同而已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101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Directory Traversal Cheat Sheet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2160590"/>
            <a:ext cx="7818121" cy="445357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hlinkClick r:id="rId2"/>
              </a:rPr>
              <a:t>https://pentestlab.wordpress.com/2012/06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>.</a:t>
            </a:r>
            <a:r>
              <a:rPr lang="en-US" altLang="zh-TW" dirty="0" err="1" smtClean="0"/>
              <a:t>htpasswd</a:t>
            </a:r>
            <a:endParaRPr lang="en-US" altLang="zh-TW" dirty="0" smtClean="0"/>
          </a:p>
          <a:p>
            <a:pPr fontAlgn="base"/>
            <a:r>
              <a:rPr lang="en-US" altLang="zh-TW" dirty="0" err="1"/>
              <a:t>db.php</a:t>
            </a:r>
            <a:endParaRPr lang="en-US" altLang="zh-TW" dirty="0"/>
          </a:p>
          <a:p>
            <a:pPr fontAlgn="base"/>
            <a:r>
              <a:rPr lang="en-US" altLang="zh-TW" dirty="0" err="1"/>
              <a:t>data.php</a:t>
            </a:r>
            <a:endParaRPr lang="en-US" altLang="zh-TW" dirty="0"/>
          </a:p>
          <a:p>
            <a:pPr fontAlgn="base"/>
            <a:r>
              <a:rPr lang="en-US" altLang="zh-TW" dirty="0"/>
              <a:t>database.asp</a:t>
            </a:r>
          </a:p>
          <a:p>
            <a:pPr fontAlgn="base"/>
            <a:r>
              <a:rPr lang="en-US" altLang="zh-TW" dirty="0"/>
              <a:t>database.js</a:t>
            </a:r>
          </a:p>
          <a:p>
            <a:pPr fontAlgn="base"/>
            <a:r>
              <a:rPr lang="en-US" altLang="zh-TW" dirty="0" err="1"/>
              <a:t>database.php</a:t>
            </a:r>
            <a:endParaRPr lang="en-US" altLang="zh-TW" dirty="0"/>
          </a:p>
          <a:p>
            <a:pPr fontAlgn="base"/>
            <a:r>
              <a:rPr lang="en-US" altLang="zh-TW" dirty="0"/>
              <a:t>/core/</a:t>
            </a:r>
            <a:r>
              <a:rPr lang="en-US" altLang="zh-TW" dirty="0" err="1"/>
              <a:t>config.php</a:t>
            </a:r>
            <a:endParaRPr lang="en-US" altLang="zh-TW" dirty="0"/>
          </a:p>
          <a:p>
            <a:pPr fontAlgn="base"/>
            <a:r>
              <a:rPr lang="en-US" altLang="zh-TW" dirty="0" err="1"/>
              <a:t>config.php</a:t>
            </a:r>
            <a:endParaRPr lang="en-US" altLang="zh-TW" dirty="0"/>
          </a:p>
          <a:p>
            <a:pPr fontAlgn="base"/>
            <a:r>
              <a:rPr lang="en-US" altLang="zh-TW" dirty="0"/>
              <a:t>..%2F..%2F..%2F..%2F..%2F..%2F..%2F..%2F..%2F..%2F..%2Fetc%2Fpasswd</a:t>
            </a:r>
          </a:p>
          <a:p>
            <a:pPr fontAlgn="base"/>
            <a:r>
              <a:rPr lang="en-US" altLang="zh-TW" dirty="0"/>
              <a:t>..%2F..%2F..%2F..%2F..%2F..%2F..%2F..%2F..%2F..%2F..%2Fetc%2Fshadow</a:t>
            </a:r>
          </a:p>
          <a:p>
            <a:pPr fontAlgn="base"/>
            <a:r>
              <a:rPr lang="en-US" altLang="zh-TW" dirty="0"/>
              <a:t>/..\..\..\..\..\..\</a:t>
            </a:r>
            <a:r>
              <a:rPr lang="en-US" altLang="zh-TW" dirty="0" err="1"/>
              <a:t>winnt</a:t>
            </a:r>
            <a:r>
              <a:rPr lang="en-US" altLang="zh-TW" dirty="0"/>
              <a:t>\win.ini</a:t>
            </a:r>
          </a:p>
          <a:p>
            <a:pPr fontAlgn="base"/>
            <a:r>
              <a:rPr lang="en-US" altLang="zh-TW" dirty="0"/>
              <a:t>../../windows/win.ini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46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情境題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550990"/>
            <a:ext cx="6347714" cy="3880773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你有一間房子，如果每天有人亂敲你門，亂敲你窗戶，你覺得你會</a:t>
            </a:r>
            <a:endParaRPr lang="en-US" altLang="zh-TW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 smtClean="0"/>
              <a:t>不理他 </a:t>
            </a:r>
            <a:r>
              <a:rPr lang="en-US" altLang="zh-TW" sz="2600" dirty="0" smtClean="0"/>
              <a:t>– </a:t>
            </a:r>
            <a:r>
              <a:rPr lang="zh-TW" altLang="en-US" sz="2600" dirty="0" smtClean="0"/>
              <a:t>連</a:t>
            </a:r>
            <a:r>
              <a:rPr lang="en-US" altLang="zh-TW" sz="2600" dirty="0" smtClean="0"/>
              <a:t>404</a:t>
            </a:r>
            <a:r>
              <a:rPr lang="zh-TW" altLang="en-US" sz="2600" dirty="0" smtClean="0"/>
              <a:t>都不管</a:t>
            </a:r>
            <a:r>
              <a:rPr lang="en-US" altLang="zh-TW" sz="2600" dirty="0" smtClean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 smtClean="0"/>
              <a:t>敲破了再說 </a:t>
            </a:r>
            <a:r>
              <a:rPr lang="en-US" altLang="zh-TW" sz="2600" dirty="0" smtClean="0"/>
              <a:t>- /</a:t>
            </a:r>
            <a:r>
              <a:rPr lang="en-US" altLang="zh-TW" sz="2600" dirty="0" err="1" smtClean="0"/>
              <a:t>admin.login</a:t>
            </a:r>
            <a:r>
              <a:rPr lang="en-US" altLang="zh-TW" sz="2600" dirty="0" smtClean="0"/>
              <a:t> 200 OK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 smtClean="0"/>
              <a:t>檢查窗戶上的指紋，記錄起來 </a:t>
            </a:r>
            <a:r>
              <a:rPr lang="en-US" altLang="zh-TW" sz="2600" dirty="0" smtClean="0"/>
              <a:t>– </a:t>
            </a:r>
            <a:r>
              <a:rPr lang="zh-TW" altLang="en-US" sz="2600" dirty="0" smtClean="0"/>
              <a:t>把</a:t>
            </a:r>
            <a:r>
              <a:rPr lang="en-US" altLang="zh-TW" sz="2600" dirty="0" smtClean="0"/>
              <a:t>404</a:t>
            </a:r>
            <a:r>
              <a:rPr lang="zh-TW" altLang="en-US" sz="2600" dirty="0" smtClean="0"/>
              <a:t> </a:t>
            </a:r>
            <a:r>
              <a:rPr lang="en-US" altLang="zh-TW" sz="2600" dirty="0" err="1" smtClean="0"/>
              <a:t>src</a:t>
            </a:r>
            <a:r>
              <a:rPr lang="en-US" altLang="zh-TW" sz="2600" dirty="0" smtClean="0"/>
              <a:t> IP</a:t>
            </a:r>
            <a:r>
              <a:rPr lang="zh-TW" altLang="en-US" sz="2600" dirty="0" smtClean="0"/>
              <a:t>紀錄起來觀察</a:t>
            </a:r>
            <a:endParaRPr lang="en-US" altLang="zh-TW" sz="26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sz="26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sz="2600" dirty="0" smtClean="0"/>
          </a:p>
          <a:p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510793" y="4641949"/>
            <a:ext cx="60960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325880" y="4641949"/>
            <a:ext cx="614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如果養成有系統地看</a:t>
            </a:r>
            <a:r>
              <a:rPr lang="en-US" altLang="zh-TW" dirty="0" smtClean="0"/>
              <a:t>200, 404</a:t>
            </a:r>
            <a:r>
              <a:rPr lang="zh-TW" altLang="en-US" dirty="0" smtClean="0"/>
              <a:t>的習慣，可以知道誰成功</a:t>
            </a:r>
            <a:r>
              <a:rPr lang="en-US" altLang="zh-TW" dirty="0" smtClean="0"/>
              <a:t>try</a:t>
            </a:r>
            <a:r>
              <a:rPr lang="zh-TW" altLang="en-US" dirty="0" smtClean="0"/>
              <a:t>你</a:t>
            </a:r>
            <a:r>
              <a:rPr lang="en-US" altLang="zh-TW" dirty="0" smtClean="0"/>
              <a:t>, </a:t>
            </a:r>
            <a:r>
              <a:rPr lang="zh-TW" altLang="en-US" dirty="0" smtClean="0"/>
              <a:t>網路上有那些掃描器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9599" y="5542156"/>
            <a:ext cx="7208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cat </a:t>
            </a:r>
            <a:r>
              <a:rPr lang="en-US" altLang="zh-TW" sz="2400" dirty="0" err="1"/>
              <a:t>access_log</a:t>
            </a:r>
            <a:r>
              <a:rPr lang="en-US" altLang="zh-TW" sz="2400" dirty="0"/>
              <a:t> | </a:t>
            </a:r>
            <a:r>
              <a:rPr lang="en-US" altLang="zh-TW" sz="2400" dirty="0" err="1"/>
              <a:t>awk</a:t>
            </a:r>
            <a:r>
              <a:rPr lang="en-US" altLang="zh-TW" sz="2400" dirty="0"/>
              <a:t> '{ if($9 == 404) { print $7 } }' | sort | </a:t>
            </a:r>
            <a:r>
              <a:rPr lang="en-US" altLang="zh-TW" sz="2400" dirty="0" err="1"/>
              <a:t>uniq</a:t>
            </a:r>
            <a:r>
              <a:rPr lang="en-US" altLang="zh-TW" sz="2400" dirty="0"/>
              <a:t> -c | sort -r | head -10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4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696" y="1801168"/>
            <a:ext cx="7886700" cy="5408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被掃 </a:t>
            </a:r>
            <a:r>
              <a:rPr lang="en-US" altLang="zh-TW" dirty="0" smtClean="0"/>
              <a:t>example1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6" y="2366513"/>
            <a:ext cx="1099165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 smtClean="0"/>
              <a:t>202.143.138.46 - - [15/Aug/2007:15:50:42 -0300] "GET /mysqladmin/read_dump.php HTTP/1.1" 404 285 "-" "Mozilla/4.0 (compatible; MSIE 5.00; Windows 98)"</a:t>
            </a:r>
          </a:p>
          <a:p>
            <a:r>
              <a:rPr lang="zh-TW" altLang="en-US" sz="1100" dirty="0" smtClean="0"/>
              <a:t> 202.143.138.46 - - [15/Aug/2007:15:50:42 -0300] "GET /phpmyadmin2/read_dump.php HTTP/1.1" 404 286 "-" "Mozilla/4.0 (compatible; MSIE 5.00; Windows 98)"</a:t>
            </a:r>
          </a:p>
          <a:p>
            <a:r>
              <a:rPr lang="zh-TW" altLang="en-US" sz="1100" dirty="0" smtClean="0"/>
              <a:t> 202.143.138.46 - - [15/Aug/2007:15:50:41 -0300] "GET /phpMyAdmin%202.6.4-rc1/read_dump.php HTTP/1.1" 404 295 "-" "Mozilla/4.0 (compatible; MSIE 5.00; Windows 98)"</a:t>
            </a:r>
          </a:p>
          <a:p>
            <a:r>
              <a:rPr lang="zh-TW" altLang="en-US" sz="1100" dirty="0" smtClean="0"/>
              <a:t> 202.143.138.46 - - [15/Aug/2007:15:50:41 -0300] "GET /admin/phpmyadmin/read_dump.php HTTP/1.1" 404 291 "-" "Mozilla/4.0 (compatible; MSIE 5.00; Windows 98)"</a:t>
            </a:r>
          </a:p>
          <a:p>
            <a:r>
              <a:rPr lang="zh-TW" altLang="en-US" sz="1100" dirty="0" smtClean="0"/>
              <a:t> 202.143.138.46 - - [15/Aug/2007:15:50:41 -0300] "GET /admin/pma/read_dump.php HTTP/1.1" 404 284 "-" "Mozilla/4.0 (compatible; MSIE 5.00; Windows 98)"</a:t>
            </a:r>
          </a:p>
          <a:p>
            <a:r>
              <a:rPr lang="zh-TW" altLang="en-US" sz="1100" dirty="0" smtClean="0"/>
              <a:t> 202.143.138.46 - - [15/Aug/2007:15:50:40 -0300] "GET /web/phpMyAdmin/read_dump.php HTTP/1.1" 404 289 "-" "Mozilla/4.0 (compatible; MSIE 5.00; Windows 98)"</a:t>
            </a:r>
          </a:p>
          <a:p>
            <a:r>
              <a:rPr lang="zh-TW" altLang="en-US" sz="1100" dirty="0" smtClean="0"/>
              <a:t> 202.143.138.46 - - [15/Aug/2007:15:50:40 -0300] "GET /dbadmin/read_dump.php HTTP/1.1" 404 282 "-" "Mozilla/4.0 (compatible; MSIE 5.00; Windows 98)"</a:t>
            </a:r>
          </a:p>
          <a:p>
            <a:r>
              <a:rPr lang="zh-TW" altLang="en-US" sz="1100" dirty="0" smtClean="0"/>
              <a:t> 202.143.138.46 - - [15/Aug/2007:15:50:40 -0300] "GET /db/read_dump.php HTTP/1.1" 404 277 "-" "Mozilla/4.0 (compatible; MSIE 5.00; Windows 98)"</a:t>
            </a:r>
          </a:p>
          <a:p>
            <a:r>
              <a:rPr lang="zh-TW" altLang="en-US" sz="1100" dirty="0" smtClean="0"/>
              <a:t> 202.143.138.46 - - [15/Aug/2007:15:50:40 -0300] "GET /admin/read_dump.php HTTP/1.1" 404 280 "-" "Mozilla/4.0 (compatible; MSIE 5.00; Windows 98)"</a:t>
            </a:r>
          </a:p>
          <a:p>
            <a:r>
              <a:rPr lang="zh-TW" altLang="en-US" sz="1100" dirty="0" smtClean="0"/>
              <a:t> 202.143.138.46 - - [15/Aug/2007:15:50:39 -0300] "GET /mysql/read_dump.php HTTP/1.1" 404 280 "-" "Mozilla/4.0 (compatible; MSIE 5.00; Windows 98)"</a:t>
            </a:r>
            <a:endParaRPr lang="zh-TW" altLang="en-US" sz="1100" dirty="0"/>
          </a:p>
        </p:txBody>
      </p:sp>
      <p:sp>
        <p:nvSpPr>
          <p:cNvPr id="6" name="矩形 5"/>
          <p:cNvSpPr/>
          <p:nvPr/>
        </p:nvSpPr>
        <p:spPr>
          <a:xfrm>
            <a:off x="103696" y="4802984"/>
            <a:ext cx="930425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 207.44.184.96 - - [23/Mar/2007:19:57:37 -0300] "GET /scripts/awstats.pl HTTP/1.0" 404 295 "-" "-"</a:t>
            </a:r>
          </a:p>
          <a:p>
            <a:r>
              <a:rPr lang="zh-TW" altLang="en-US" sz="1100" dirty="0"/>
              <a:t> 207.44.184.96 - - [23/Mar/2007:19:57:37 -0300] "GET /scgi/awstats/awstats.pl HTTP/1.0" 404 300 "-" "-"</a:t>
            </a:r>
          </a:p>
          <a:p>
            <a:r>
              <a:rPr lang="zh-TW" altLang="en-US" sz="1100" dirty="0"/>
              <a:t> 207.44.184.96 - - [23/Mar/2007:19:57:37 -0300] "GET /cgi/awstats/awstats.pl HTTP/1.0" 404 299 "-" "-"</a:t>
            </a:r>
          </a:p>
          <a:p>
            <a:r>
              <a:rPr lang="zh-TW" altLang="en-US" sz="1100" dirty="0"/>
              <a:t> 207.44.184.96 - - [23/Mar/2007:19:57:37 -0300] "GET /scgi-bin/awstats/awstats.pl HTTP/1.0" 404 304 "-" "-"</a:t>
            </a:r>
          </a:p>
          <a:p>
            <a:r>
              <a:rPr lang="zh-TW" altLang="en-US" sz="1100" dirty="0"/>
              <a:t> 207.44.184.96 - - [23/Mar/2007:19:57:37 -0300] "GET /cgi-bin/awstats/awstats.pl HTTP/1.0" 404 303 "-" "-"</a:t>
            </a:r>
          </a:p>
          <a:p>
            <a:r>
              <a:rPr lang="zh-TW" altLang="en-US" sz="1100" dirty="0"/>
              <a:t> 207.44.184.96 - - [23/Mar/2007:19:57:37 -0300] "GET /awstats/awstats.pl HTTP/1.0" 404 295 "-" "-"</a:t>
            </a:r>
          </a:p>
          <a:p>
            <a:r>
              <a:rPr lang="zh-TW" altLang="en-US" sz="1100" dirty="0"/>
              <a:t> 207.44.184.96 - - [23/Mar/2007:19:57:37 -0300] "GET /scgi-bin/awstats.pl HTTP/1.0" 404 296 "-" "-"</a:t>
            </a:r>
          </a:p>
          <a:p>
            <a:r>
              <a:rPr lang="zh-TW" altLang="en-US" sz="1100" dirty="0"/>
              <a:t> 207.44.184.96 - - [23/Mar/2007:19:57:37 -0300] "GET /cgi/awstats.pl HTTP/1.0" 404 291 "-" "-"</a:t>
            </a:r>
          </a:p>
          <a:p>
            <a:r>
              <a:rPr lang="zh-TW" altLang="en-US" sz="1100" dirty="0"/>
              <a:t> 207.44.184.96 - - [23/Mar/2007:19:57:37 -0300] "GET /cgi-bin/awstats.pl HTTP/1.0" 404 295 "-" "-"</a:t>
            </a:r>
          </a:p>
          <a:p>
            <a:r>
              <a:rPr lang="zh-TW" altLang="en-US" sz="1100" dirty="0"/>
              <a:t> 207.44.184.96 - - [23/Mar/2007:19:57:37 -0300] "GET /phpgroupware/xmlrpc.php HTTP/1.0" 404 300 "-" "-"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03696" y="4222131"/>
            <a:ext cx="7886700" cy="54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被掃 </a:t>
            </a:r>
            <a:r>
              <a:rPr lang="en-US" altLang="zh-TW" dirty="0" smtClean="0"/>
              <a:t>example2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9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" y="836718"/>
            <a:ext cx="9059480" cy="60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930400"/>
            <a:ext cx="7498081" cy="3880773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從</a:t>
            </a:r>
            <a:r>
              <a:rPr lang="en-US" altLang="zh-TW" sz="3200" dirty="0" smtClean="0"/>
              <a:t>Log</a:t>
            </a:r>
            <a:r>
              <a:rPr lang="zh-TW" altLang="en-US" sz="3200" dirty="0" smtClean="0"/>
              <a:t>分析了解攻擊</a:t>
            </a:r>
            <a:endParaRPr lang="en-US" altLang="zh-TW" sz="3200" dirty="0" smtClean="0"/>
          </a:p>
          <a:p>
            <a:r>
              <a:rPr lang="zh-TW" altLang="en-US" sz="3200" dirty="0" smtClean="0"/>
              <a:t>物聯網應用介紹</a:t>
            </a:r>
            <a:endParaRPr lang="en-US" altLang="zh-TW" sz="3200" dirty="0" smtClean="0"/>
          </a:p>
          <a:p>
            <a:r>
              <a:rPr lang="zh-TW" altLang="en-US" sz="3200" dirty="0" smtClean="0"/>
              <a:t>做出你的資安警報器</a:t>
            </a:r>
            <a:endParaRPr lang="en-US" altLang="zh-TW" sz="3200" dirty="0" smtClean="0"/>
          </a:p>
          <a:p>
            <a:r>
              <a:rPr lang="zh-TW" altLang="en-US" sz="3200" dirty="0" smtClean="0"/>
              <a:t> </a:t>
            </a:r>
            <a:r>
              <a:rPr lang="en-US" altLang="zh-TW" sz="3200" dirty="0" err="1"/>
              <a:t>Linkit</a:t>
            </a:r>
            <a:r>
              <a:rPr lang="en-US" altLang="zh-TW" sz="3200" dirty="0"/>
              <a:t> connect </a:t>
            </a:r>
            <a:r>
              <a:rPr lang="en-US" altLang="zh-TW" sz="3200" dirty="0" smtClean="0"/>
              <a:t>7681</a:t>
            </a:r>
            <a:r>
              <a:rPr lang="zh-TW" altLang="en-US" sz="3200" dirty="0" smtClean="0"/>
              <a:t>與 </a:t>
            </a:r>
            <a:r>
              <a:rPr lang="en-US" altLang="zh-TW" sz="3200" dirty="0" smtClean="0"/>
              <a:t>MCS </a:t>
            </a:r>
            <a:endParaRPr lang="en-US" altLang="zh-TW" sz="3200" dirty="0" smtClean="0"/>
          </a:p>
          <a:p>
            <a:r>
              <a:rPr lang="zh-TW" altLang="en-US" sz="3200" dirty="0" smtClean="0"/>
              <a:t>運用 </a:t>
            </a:r>
            <a:r>
              <a:rPr lang="en-US" altLang="zh-TW" sz="3200" dirty="0" smtClean="0"/>
              <a:t>MCS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API </a:t>
            </a:r>
            <a:r>
              <a:rPr lang="zh-TW" altLang="en-US" sz="3200" dirty="0"/>
              <a:t>呼叫 </a:t>
            </a:r>
            <a:r>
              <a:rPr lang="en-US" altLang="zh-TW" sz="3200" dirty="0" err="1"/>
              <a:t>IoT</a:t>
            </a:r>
            <a:r>
              <a:rPr lang="en-US" altLang="zh-TW" sz="3200" dirty="0"/>
              <a:t> </a:t>
            </a:r>
            <a:r>
              <a:rPr lang="zh-TW" altLang="en-US" sz="3200" dirty="0" smtClean="0"/>
              <a:t>裝置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464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carmelowalsh.com/wp-content/uploads/2014/02/burpsu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55" y="990282"/>
            <a:ext cx="65055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http://1.bp.blogspot.com/-R5ts-IP1bI0/UFGaeibzU2I/AAAAAAAAAI8/cM3CigUbXn4/s1600/mutillidae_cracked_scx020c0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4" y="624840"/>
            <a:ext cx="7774666" cy="6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9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Secure.log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3" y="1652359"/>
            <a:ext cx="8291414" cy="47484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4166" y="4243477"/>
            <a:ext cx="7513747" cy="19389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只要是需要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輸入</a:t>
            </a:r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帳密的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軟體</a:t>
            </a:r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相關</a:t>
            </a:r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登入訊息 </a:t>
            </a:r>
            <a:r>
              <a:rPr lang="en-US" altLang="zh-TW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登入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正確或錯誤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) 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都會被記錄在此檔案中。 </a:t>
            </a:r>
            <a:endParaRPr lang="en-US" altLang="zh-TW" sz="2400" dirty="0" smtClean="0">
              <a:solidFill>
                <a:srgbClr val="252525"/>
              </a:solidFill>
              <a:latin typeface="Times New Roman" panose="02020603050405020304" pitchFamily="18" charset="0"/>
            </a:endParaRPr>
          </a:p>
          <a:p>
            <a:r>
              <a:rPr lang="zh-TW" altLang="en-US" sz="2400" dirty="0" smtClean="0">
                <a:solidFill>
                  <a:srgbClr val="252525"/>
                </a:solidFill>
                <a:latin typeface="Times New Roman" panose="02020603050405020304" pitchFamily="18" charset="0"/>
              </a:rPr>
              <a:t>包括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系統的 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login 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程式、圖形介面登入所使用的 </a:t>
            </a:r>
            <a:r>
              <a:rPr lang="en-US" altLang="zh-TW" sz="2400" dirty="0" err="1">
                <a:solidFill>
                  <a:srgbClr val="252525"/>
                </a:solidFill>
                <a:latin typeface="Times New Roman" panose="02020603050405020304" pitchFamily="18" charset="0"/>
              </a:rPr>
              <a:t>gdm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程式、 </a:t>
            </a:r>
            <a:r>
              <a:rPr lang="en-US" altLang="zh-TW" sz="2400" dirty="0" err="1">
                <a:solidFill>
                  <a:srgbClr val="252525"/>
                </a:solidFill>
                <a:latin typeface="Times New Roman" panose="02020603050405020304" pitchFamily="18" charset="0"/>
              </a:rPr>
              <a:t>su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252525"/>
                </a:solidFill>
                <a:latin typeface="Times New Roman" panose="02020603050405020304" pitchFamily="18" charset="0"/>
              </a:rPr>
              <a:t>sudo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等程式、還有網路連線的 </a:t>
            </a:r>
            <a:r>
              <a:rPr lang="en-US" altLang="zh-TW" sz="2400" dirty="0" err="1">
                <a:solidFill>
                  <a:srgbClr val="252525"/>
                </a:solidFill>
                <a:latin typeface="Times New Roman" panose="02020603050405020304" pitchFamily="18" charset="0"/>
              </a:rPr>
              <a:t>ssh</a:t>
            </a:r>
            <a:r>
              <a:rPr lang="en-US" altLang="zh-TW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, telnet </a:t>
            </a:r>
            <a:r>
              <a:rPr lang="zh-TW" altLang="en-US" sz="2400" dirty="0">
                <a:solidFill>
                  <a:srgbClr val="252525"/>
                </a:solidFill>
                <a:latin typeface="Times New Roman" panose="02020603050405020304" pitchFamily="18" charset="0"/>
              </a:rPr>
              <a:t>等程式， 登入資訊都會被記載在這裡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9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399" y="3002280"/>
            <a:ext cx="7757161" cy="1320800"/>
          </a:xfrm>
        </p:spPr>
        <p:txBody>
          <a:bodyPr/>
          <a:lstStyle/>
          <a:p>
            <a:r>
              <a:rPr lang="zh-TW" altLang="en-US" dirty="0" smtClean="0"/>
              <a:t>你知道開</a:t>
            </a:r>
            <a:r>
              <a:rPr lang="en-US" altLang="zh-TW" dirty="0" err="1" smtClean="0"/>
              <a:t>ssh</a:t>
            </a:r>
            <a:r>
              <a:rPr lang="zh-TW" altLang="en-US" dirty="0" smtClean="0"/>
              <a:t>每天都會有人</a:t>
            </a:r>
            <a:r>
              <a:rPr lang="en-US" altLang="zh-TW" dirty="0" smtClean="0"/>
              <a:t>try</a:t>
            </a:r>
            <a:r>
              <a:rPr lang="zh-TW" altLang="en-US" dirty="0" smtClean="0"/>
              <a:t>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7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63" y="1102042"/>
            <a:ext cx="12437104" cy="57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event log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15" y="1520957"/>
            <a:ext cx="6024159" cy="50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先讀好</a:t>
            </a:r>
            <a:r>
              <a:rPr lang="en-US" altLang="zh-TW" dirty="0" smtClean="0"/>
              <a:t>event id </a:t>
            </a:r>
            <a:r>
              <a:rPr lang="zh-TW" altLang="en-US" dirty="0" smtClean="0"/>
              <a:t>意義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995" y="3303746"/>
            <a:ext cx="3922379" cy="31146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" y="1850866"/>
            <a:ext cx="4348972" cy="25974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599" y="55137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https://support.microsoft.com/en-us/kb/977519</a:t>
            </a:r>
          </a:p>
        </p:txBody>
      </p:sp>
    </p:spTree>
    <p:extLst>
      <p:ext uri="{BB962C8B-B14F-4D97-AF65-F5344CB8AC3E}">
        <p14:creationId xmlns:p14="http://schemas.microsoft.com/office/powerpoint/2010/main" val="19488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0080" y="1463040"/>
            <a:ext cx="6431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 smtClean="0"/>
              <a:t>下班了還有登入紀錄</a:t>
            </a:r>
            <a:endParaRPr lang="en-US" altLang="zh-TW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 smtClean="0"/>
              <a:t>平常不會登入系統的傢伙，突然開始做事了</a:t>
            </a:r>
            <a:r>
              <a:rPr lang="en-US" altLang="zh-TW" sz="36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 smtClean="0"/>
              <a:t>管理者怎麼多加了一個</a:t>
            </a:r>
            <a:r>
              <a:rPr lang="en-US" altLang="zh-TW" sz="36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6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23492" y="4017585"/>
            <a:ext cx="677108" cy="1926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 smtClean="0"/>
              <a:t>….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12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常見的</a:t>
            </a:r>
            <a:r>
              <a:rPr lang="en-US" altLang="zh-TW" dirty="0" smtClean="0"/>
              <a:t>log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2160590"/>
            <a:ext cx="8229601" cy="3880773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3200" dirty="0"/>
              <a:t>/</a:t>
            </a:r>
            <a:r>
              <a:rPr lang="en-US" altLang="zh-TW" sz="3200" dirty="0" err="1" smtClean="0"/>
              <a:t>var</a:t>
            </a:r>
            <a:r>
              <a:rPr lang="en-US" altLang="zh-TW" sz="3200" dirty="0" smtClean="0"/>
              <a:t>/log/</a:t>
            </a:r>
            <a:r>
              <a:rPr lang="en-US" altLang="zh-TW" sz="3200" dirty="0" err="1" smtClean="0"/>
              <a:t>cron</a:t>
            </a:r>
            <a:r>
              <a:rPr lang="zh-TW" altLang="en-US" sz="3200" dirty="0" smtClean="0"/>
              <a:t> </a:t>
            </a:r>
            <a:endParaRPr lang="en-US" altLang="zh-TW" sz="3200" dirty="0" smtClean="0"/>
          </a:p>
          <a:p>
            <a:pPr lvl="1"/>
            <a:r>
              <a:rPr lang="zh-TW" altLang="en-US" sz="3000" dirty="0" smtClean="0"/>
              <a:t>看</a:t>
            </a:r>
            <a:r>
              <a:rPr lang="en-US" altLang="zh-TW" sz="3000" dirty="0" err="1" smtClean="0"/>
              <a:t>cron</a:t>
            </a:r>
            <a:r>
              <a:rPr lang="zh-TW" altLang="en-US" sz="3000" dirty="0" smtClean="0"/>
              <a:t>是否執行正確</a:t>
            </a:r>
            <a:endParaRPr lang="en-US" altLang="zh-TW" sz="3000" dirty="0" smtClean="0"/>
          </a:p>
          <a:p>
            <a:r>
              <a:rPr lang="en-US" altLang="zh-TW" sz="3200" dirty="0"/>
              <a:t>/</a:t>
            </a:r>
            <a:r>
              <a:rPr lang="en-US" altLang="zh-TW" sz="3200" dirty="0" err="1" smtClean="0"/>
              <a:t>var</a:t>
            </a:r>
            <a:r>
              <a:rPr lang="en-US" altLang="zh-TW" sz="3200" dirty="0" smtClean="0"/>
              <a:t>/log/</a:t>
            </a:r>
            <a:r>
              <a:rPr lang="en-US" altLang="zh-TW" sz="3200" dirty="0" err="1" smtClean="0"/>
              <a:t>dmesg</a:t>
            </a:r>
            <a:endParaRPr lang="en-US" altLang="zh-TW" sz="3200" dirty="0" smtClean="0"/>
          </a:p>
          <a:p>
            <a:pPr lvl="1"/>
            <a:r>
              <a:rPr lang="zh-TW" altLang="en-US" sz="3200" dirty="0"/>
              <a:t>記錄系統在開機的時候核心偵測過程所產生的各項</a:t>
            </a:r>
            <a:r>
              <a:rPr lang="zh-TW" altLang="en-US" sz="3200" dirty="0" smtClean="0"/>
              <a:t>資訊</a:t>
            </a:r>
            <a:endParaRPr lang="en-US" altLang="zh-TW" sz="3200" dirty="0" smtClean="0"/>
          </a:p>
          <a:p>
            <a:r>
              <a:rPr lang="en-US" altLang="zh-TW" sz="3200" dirty="0"/>
              <a:t>/</a:t>
            </a:r>
            <a:r>
              <a:rPr lang="en-US" altLang="zh-TW" sz="3200" dirty="0" err="1" smtClean="0"/>
              <a:t>var</a:t>
            </a:r>
            <a:r>
              <a:rPr lang="en-US" altLang="zh-TW" sz="3200" dirty="0" smtClean="0"/>
              <a:t>/log/</a:t>
            </a:r>
            <a:r>
              <a:rPr lang="en-US" altLang="zh-TW" sz="3200" dirty="0" err="1" smtClean="0"/>
              <a:t>lastlog</a:t>
            </a:r>
            <a:endParaRPr lang="en-US" altLang="zh-TW" sz="3200" dirty="0" smtClean="0"/>
          </a:p>
          <a:p>
            <a:pPr lvl="1"/>
            <a:r>
              <a:rPr lang="zh-TW" altLang="en-US" sz="3200" dirty="0"/>
              <a:t>記錄系統上面所有的帳號最近一次登入系統時的相關</a:t>
            </a:r>
            <a:r>
              <a:rPr lang="zh-TW" altLang="en-US" sz="3200" dirty="0" smtClean="0"/>
              <a:t>資訊</a:t>
            </a:r>
            <a:endParaRPr lang="en-US" altLang="zh-TW" sz="3200" dirty="0" smtClean="0"/>
          </a:p>
          <a:p>
            <a:r>
              <a:rPr lang="en-US" altLang="zh-TW" sz="3200" dirty="0"/>
              <a:t>/</a:t>
            </a:r>
            <a:r>
              <a:rPr lang="en-US" altLang="zh-TW" sz="3200" dirty="0" err="1"/>
              <a:t>var</a:t>
            </a:r>
            <a:r>
              <a:rPr lang="en-US" altLang="zh-TW" sz="3200" dirty="0"/>
              <a:t>/log/</a:t>
            </a:r>
            <a:r>
              <a:rPr lang="en-US" altLang="zh-TW" sz="3200" dirty="0" err="1"/>
              <a:t>maillog</a:t>
            </a:r>
            <a:r>
              <a:rPr lang="en-US" altLang="zh-TW" sz="3200" dirty="0"/>
              <a:t> </a:t>
            </a:r>
            <a:r>
              <a:rPr lang="zh-TW" altLang="en-US" sz="3200" dirty="0"/>
              <a:t>或 </a:t>
            </a:r>
            <a:r>
              <a:rPr lang="en-US" altLang="zh-TW" sz="3200" dirty="0"/>
              <a:t>/</a:t>
            </a:r>
            <a:r>
              <a:rPr lang="en-US" altLang="zh-TW" sz="3200" dirty="0" err="1"/>
              <a:t>var</a:t>
            </a:r>
            <a:r>
              <a:rPr lang="en-US" altLang="zh-TW" sz="3200" dirty="0"/>
              <a:t>/log/mail</a:t>
            </a:r>
            <a:r>
              <a:rPr lang="en-US" altLang="zh-TW" sz="3200" dirty="0" smtClean="0"/>
              <a:t>/*</a:t>
            </a:r>
          </a:p>
          <a:p>
            <a:pPr lvl="1"/>
            <a:r>
              <a:rPr lang="zh-TW" altLang="en-US" sz="2800" dirty="0"/>
              <a:t>記錄郵件的往來</a:t>
            </a:r>
            <a:r>
              <a:rPr lang="zh-TW" altLang="en-US" sz="2800" dirty="0" smtClean="0"/>
              <a:t>資訊</a:t>
            </a:r>
            <a:endParaRPr lang="en-US" altLang="zh-TW" sz="2800" dirty="0" smtClean="0"/>
          </a:p>
          <a:p>
            <a:r>
              <a:rPr lang="en-US" altLang="zh-TW" sz="3100" dirty="0"/>
              <a:t>/</a:t>
            </a:r>
            <a:r>
              <a:rPr lang="en-US" altLang="zh-TW" sz="3100" dirty="0" err="1"/>
              <a:t>var</a:t>
            </a:r>
            <a:r>
              <a:rPr lang="en-US" altLang="zh-TW" sz="3100" dirty="0"/>
              <a:t>/log/messages</a:t>
            </a:r>
          </a:p>
          <a:p>
            <a:pPr lvl="1"/>
            <a:r>
              <a:rPr lang="zh-TW" altLang="en-US" sz="3100" dirty="0"/>
              <a:t>系統發生的錯誤訊息 </a:t>
            </a:r>
            <a:r>
              <a:rPr lang="en-US" altLang="zh-TW" sz="3100" dirty="0"/>
              <a:t>(</a:t>
            </a:r>
            <a:r>
              <a:rPr lang="zh-TW" altLang="en-US" sz="3100" dirty="0"/>
              <a:t>或者是重要的資訊</a:t>
            </a:r>
            <a:r>
              <a:rPr lang="en-US" altLang="zh-TW" sz="3100" dirty="0"/>
              <a:t>) </a:t>
            </a:r>
            <a:endParaRPr lang="en-US" altLang="zh-TW" sz="3100" dirty="0" smtClean="0"/>
          </a:p>
          <a:p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489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38o4gzaohghws.cloudfront.net/media/public/screenshots/a6ccfb28-b310-11e4-8aa9-02718f3e48f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830"/>
            <a:ext cx="9175470" cy="57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 Labs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505270"/>
            <a:ext cx="8092441" cy="388077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寫出你的</a:t>
            </a:r>
            <a:r>
              <a:rPr lang="en-US" altLang="zh-TW" sz="3200" dirty="0" smtClean="0"/>
              <a:t>Parser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註冊</a:t>
            </a:r>
            <a:r>
              <a:rPr lang="en-US" altLang="zh-TW" sz="3200" dirty="0" smtClean="0"/>
              <a:t>MCS</a:t>
            </a:r>
            <a:r>
              <a:rPr lang="zh-TW" altLang="en-US" sz="3200" dirty="0" smtClean="0"/>
              <a:t>帳號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讓</a:t>
            </a:r>
            <a:r>
              <a:rPr lang="en-US" altLang="zh-TW" sz="3200" dirty="0" smtClean="0"/>
              <a:t>7681</a:t>
            </a:r>
            <a:r>
              <a:rPr lang="zh-TW" altLang="en-US" sz="3200" dirty="0" smtClean="0"/>
              <a:t>連上</a:t>
            </a:r>
            <a:r>
              <a:rPr lang="en-US" altLang="zh-TW" sz="3200" dirty="0" smtClean="0"/>
              <a:t>MCS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使用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呼叫 </a:t>
            </a:r>
            <a:r>
              <a:rPr lang="en-US" altLang="zh-TW" sz="3200" dirty="0" smtClean="0"/>
              <a:t>MCS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挑戰題</a:t>
            </a:r>
            <a:r>
              <a:rPr lang="en-US" altLang="zh-TW" sz="3200" dirty="0"/>
              <a:t>: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使用</a:t>
            </a:r>
            <a:r>
              <a:rPr lang="zh-TW" altLang="en-US" sz="3200" dirty="0" smtClean="0"/>
              <a:t>繼電器 </a:t>
            </a:r>
            <a:endParaRPr lang="en-US" altLang="zh-TW" sz="3200" dirty="0" smtClean="0"/>
          </a:p>
          <a:p>
            <a:pPr marL="971550" lvl="1" indent="-514350">
              <a:buFont typeface="+mj-lt"/>
              <a:buAutoNum type="arabicPeriod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824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</a:t>
            </a:r>
            <a:r>
              <a:rPr lang="zh-TW" altLang="en-US" dirty="0" smtClean="0"/>
              <a:t>率</a:t>
            </a:r>
            <a:r>
              <a:rPr lang="zh-TW" altLang="en-US" dirty="0"/>
              <a:t>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" y="2160590"/>
            <a:ext cx="8061960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每五分鐘就有一次查詢 </a:t>
            </a:r>
            <a:r>
              <a:rPr lang="en-US" altLang="zh-TW" sz="3200" dirty="0" smtClean="0"/>
              <a:t>xxxx.slip.com</a:t>
            </a:r>
            <a:r>
              <a:rPr lang="zh-TW" altLang="en-US" sz="3200" dirty="0" smtClean="0"/>
              <a:t> 域名</a:t>
            </a:r>
            <a:endParaRPr lang="en-US" altLang="zh-TW" sz="3200" dirty="0" smtClean="0"/>
          </a:p>
          <a:p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63040" y="3777810"/>
            <a:ext cx="598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這是惡意程式反連的特徵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757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日誌分析心法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9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799" y="1889760"/>
            <a:ext cx="4968241" cy="792480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先了解攻擊</a:t>
            </a:r>
            <a:r>
              <a:rPr lang="en-US" altLang="zh-TW" b="1" dirty="0" smtClean="0"/>
              <a:t>	</a:t>
            </a:r>
            <a:endParaRPr lang="zh-TW" altLang="en-US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402079" y="2987040"/>
            <a:ext cx="4968241" cy="79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/>
              <a:t>再來想辦法找</a:t>
            </a:r>
            <a:r>
              <a:rPr lang="en-US" altLang="zh-TW" b="1" dirty="0" smtClean="0"/>
              <a:t>log</a:t>
            </a:r>
            <a:endParaRPr lang="zh-TW" altLang="en-US" b="1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276599" y="4084320"/>
            <a:ext cx="4968241" cy="79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/>
              <a:t>再來調效能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566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牛刀小試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18095" y="2951385"/>
            <a:ext cx="71737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i="0" dirty="0" err="1" smtClean="0">
                <a:effectLst/>
                <a:latin typeface="Lucida Sans Console"/>
              </a:rPr>
              <a:t>Analyse</a:t>
            </a:r>
            <a:r>
              <a:rPr lang="en-US" altLang="zh-TW" sz="2000" b="0" i="0" dirty="0" smtClean="0">
                <a:effectLst/>
                <a:latin typeface="Lucida Sans Console"/>
              </a:rPr>
              <a:t> an Apache access log for the most common IP addresses</a:t>
            </a:r>
          </a:p>
          <a:p>
            <a:r>
              <a:rPr lang="en-US" altLang="zh-TW" sz="2000" b="0" i="0" dirty="0" smtClean="0">
                <a:effectLst/>
                <a:latin typeface="inherit"/>
              </a:rPr>
              <a:t>This uses </a:t>
            </a:r>
            <a:r>
              <a:rPr lang="en-US" altLang="zh-TW" sz="2000" b="0" i="0" dirty="0" err="1" smtClean="0">
                <a:effectLst/>
                <a:latin typeface="inherit"/>
              </a:rPr>
              <a:t>awk</a:t>
            </a:r>
            <a:r>
              <a:rPr lang="en-US" altLang="zh-TW" sz="2000" b="0" i="0" dirty="0" smtClean="0">
                <a:effectLst/>
                <a:latin typeface="inherit"/>
              </a:rPr>
              <a:t> to grab the IP address from each request and then sorts and </a:t>
            </a:r>
            <a:r>
              <a:rPr lang="en-US" altLang="zh-TW" sz="2000" b="0" i="0" dirty="0" err="1" smtClean="0">
                <a:effectLst/>
                <a:latin typeface="inherit"/>
              </a:rPr>
              <a:t>summarises</a:t>
            </a:r>
            <a:r>
              <a:rPr lang="en-US" altLang="zh-TW" sz="2000" b="0" i="0" dirty="0" smtClean="0">
                <a:effectLst/>
                <a:latin typeface="inherit"/>
              </a:rPr>
              <a:t> the top 10.</a:t>
            </a:r>
            <a:endParaRPr lang="en-US" altLang="zh-TW" sz="2000" b="0" i="0" dirty="0">
              <a:effectLst/>
              <a:latin typeface="inherit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781050" y="1978025"/>
            <a:ext cx="7886700" cy="101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tail -10000 </a:t>
            </a:r>
            <a:r>
              <a:rPr lang="en-US" altLang="zh-TW" dirty="0" err="1" smtClean="0"/>
              <a:t>access_log</a:t>
            </a:r>
            <a:r>
              <a:rPr lang="en-US" altLang="zh-TW" dirty="0" smtClean="0"/>
              <a:t> | </a:t>
            </a:r>
            <a:r>
              <a:rPr lang="en-US" altLang="zh-TW" dirty="0" err="1" smtClean="0"/>
              <a:t>awk</a:t>
            </a:r>
            <a:r>
              <a:rPr lang="en-US" altLang="zh-TW" dirty="0" smtClean="0"/>
              <a:t> '{print $1}' | sort | </a:t>
            </a:r>
            <a:r>
              <a:rPr lang="en-US" altLang="zh-TW" dirty="0" err="1" smtClean="0"/>
              <a:t>uniq</a:t>
            </a:r>
            <a:r>
              <a:rPr lang="en-US" altLang="zh-TW" dirty="0" smtClean="0"/>
              <a:t> -c | sort -n | tail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91640" y="4983480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其實這不算攻擊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54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挑戰看看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File upload </a:t>
            </a:r>
            <a:r>
              <a:rPr lang="zh-TW" altLang="en-US" sz="3600" dirty="0" smtClean="0"/>
              <a:t>漏洞</a:t>
            </a:r>
            <a:endParaRPr lang="en-US" altLang="zh-TW" sz="3600" dirty="0" smtClean="0"/>
          </a:p>
          <a:p>
            <a:r>
              <a:rPr lang="zh-TW" altLang="en-US" sz="3600" dirty="0" smtClean="0"/>
              <a:t>水平權限跨越</a:t>
            </a:r>
            <a:endParaRPr lang="en-US" altLang="zh-TW" sz="3600" dirty="0" smtClean="0"/>
          </a:p>
          <a:p>
            <a:r>
              <a:rPr lang="en-US" altLang="zh-TW" sz="3600" dirty="0" smtClean="0"/>
              <a:t>RFI (</a:t>
            </a:r>
            <a:r>
              <a:rPr lang="en-US" altLang="zh-TW" sz="3600" dirty="0" smtClean="0"/>
              <a:t>remote </a:t>
            </a:r>
            <a:r>
              <a:rPr lang="en-US" altLang="zh-TW" sz="3600" dirty="0" smtClean="0"/>
              <a:t>file inclusion)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861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Lab1</a:t>
            </a:r>
            <a:r>
              <a:rPr lang="zh-TW" altLang="en-US" dirty="0"/>
              <a:t>寫出你的</a:t>
            </a:r>
            <a:r>
              <a:rPr lang="en-US" altLang="zh-TW" dirty="0" smtClean="0"/>
              <a:t>Parser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175830"/>
            <a:ext cx="6957313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可以參考</a:t>
            </a:r>
            <a:r>
              <a:rPr lang="en-US" altLang="zh-TW" sz="2400" dirty="0" err="1" smtClean="0"/>
              <a:t>github</a:t>
            </a:r>
            <a:r>
              <a:rPr lang="zh-TW" altLang="en-US" sz="2400" dirty="0" smtClean="0"/>
              <a:t>上的</a:t>
            </a:r>
            <a:r>
              <a:rPr lang="en-US" altLang="zh-TW" sz="2400" dirty="0" smtClean="0"/>
              <a:t>log data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list </a:t>
            </a:r>
            <a:r>
              <a:rPr lang="en-US" altLang="zh-TW" sz="2400" dirty="0"/>
              <a:t>the possible </a:t>
            </a:r>
            <a:r>
              <a:rPr lang="en-US" altLang="zh-TW" sz="2400" dirty="0" err="1"/>
              <a:t>sql</a:t>
            </a:r>
            <a:r>
              <a:rPr lang="en-US" altLang="zh-TW" sz="2400" dirty="0"/>
              <a:t> injection attack ( including source/payload/user-agent ) in access.log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list </a:t>
            </a:r>
            <a:r>
              <a:rPr lang="en-US" altLang="zh-TW" sz="2400" dirty="0"/>
              <a:t>the suspicious login in login.evtx.log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make </a:t>
            </a:r>
            <a:r>
              <a:rPr lang="en-US" altLang="zh-TW" sz="2400" dirty="0"/>
              <a:t>a </a:t>
            </a:r>
            <a:r>
              <a:rPr lang="en-US" altLang="zh-TW" sz="2400" dirty="0" err="1"/>
              <a:t>ssh</a:t>
            </a:r>
            <a:r>
              <a:rPr lang="en-US" altLang="zh-TW" sz="2400" dirty="0"/>
              <a:t> brute force statistics from auth.log ( including source/count 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93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4653" y="2540953"/>
            <a:ext cx="7989887" cy="1470025"/>
          </a:xfrm>
        </p:spPr>
        <p:txBody>
          <a:bodyPr anchor="ctr"/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物聯網 </a:t>
            </a:r>
            <a:r>
              <a:rPr lang="en-US" altLang="zh-TW" sz="4000" dirty="0" smtClean="0">
                <a:solidFill>
                  <a:schemeClr val="tx1"/>
                </a:solidFill>
              </a:rPr>
              <a:t>(Internet of Things)</a:t>
            </a:r>
            <a:endParaRPr lang="en-US" altLang="zh-TW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0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52361" cy="13208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物聯網 </a:t>
            </a:r>
            <a:r>
              <a:rPr lang="en-US" altLang="zh-TW" dirty="0">
                <a:solidFill>
                  <a:schemeClr val="tx1"/>
                </a:solidFill>
              </a:rPr>
              <a:t>(Internet of Things)</a:t>
            </a:r>
            <a:r>
              <a:rPr lang="zh-TW" altLang="en-US" dirty="0">
                <a:solidFill>
                  <a:schemeClr val="tx1"/>
                </a:solidFill>
              </a:rPr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冷氣機</a:t>
            </a:r>
            <a:endParaRPr lang="en-US" altLang="zh-TW" sz="2400" dirty="0" smtClean="0"/>
          </a:p>
          <a:p>
            <a:r>
              <a:rPr lang="zh-TW" altLang="en-US" sz="2400" dirty="0" smtClean="0"/>
              <a:t>冰箱上網</a:t>
            </a:r>
            <a:endParaRPr lang="en-US" altLang="zh-TW" sz="2400" dirty="0" smtClean="0"/>
          </a:p>
          <a:p>
            <a:r>
              <a:rPr lang="zh-TW" altLang="en-US" sz="2400" dirty="0" smtClean="0"/>
              <a:t>烤箱料理食物</a:t>
            </a:r>
            <a:endParaRPr lang="zh-TW" altLang="en-US" sz="2400" dirty="0"/>
          </a:p>
          <a:p>
            <a:r>
              <a:rPr lang="zh-TW" altLang="en-US" sz="2400" dirty="0"/>
              <a:t>智慧汽車，透過路徑分析節省燃料或</a:t>
            </a:r>
            <a:r>
              <a:rPr lang="zh-TW" altLang="en-US" sz="2400" dirty="0" smtClean="0"/>
              <a:t>時間</a:t>
            </a:r>
            <a:endParaRPr lang="en-US" altLang="zh-TW" sz="2400" dirty="0"/>
          </a:p>
          <a:p>
            <a:r>
              <a:rPr lang="zh-TW" altLang="en-US" sz="2400" dirty="0" smtClean="0"/>
              <a:t>花園土壤澆水</a:t>
            </a:r>
            <a:endParaRPr lang="en-US" altLang="zh-TW" sz="2400" dirty="0" smtClean="0"/>
          </a:p>
          <a:p>
            <a:r>
              <a:rPr lang="zh-TW" altLang="en-US" sz="2400" dirty="0" smtClean="0"/>
              <a:t>運動手環、智能手錶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2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Linkit</a:t>
            </a:r>
            <a:r>
              <a:rPr lang="en-US" altLang="zh-TW" dirty="0"/>
              <a:t> connect 7681 </a:t>
            </a:r>
            <a:r>
              <a:rPr lang="zh-TW" altLang="en-US" dirty="0"/>
              <a:t>開發板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9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2909" y="55658"/>
            <a:ext cx="78867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MTK </a:t>
            </a:r>
            <a:r>
              <a:rPr lang="en-US" altLang="zh-TW" dirty="0" err="1" smtClean="0"/>
              <a:t>Linkit</a:t>
            </a:r>
            <a:r>
              <a:rPr lang="en-US" altLang="zh-TW" dirty="0" smtClean="0"/>
              <a:t> connect 7681</a:t>
            </a:r>
            <a:endParaRPr lang="zh-TW" altLang="en-US" dirty="0"/>
          </a:p>
        </p:txBody>
      </p:sp>
      <p:pic>
        <p:nvPicPr>
          <p:cNvPr id="1026" name="Picture 2" descr="MTK出品LinkIt Connect 7681 - Wi-Fi HDK for IoT 物聯網開發板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991" y="497622"/>
            <a:ext cx="50482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403077" y="1158745"/>
            <a:ext cx="5486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/>
              <a:t>Features</a:t>
            </a:r>
            <a:r>
              <a:rPr lang="zh-TW" altLang="en-US" sz="2000" b="1" dirty="0"/>
              <a:t>：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five </a:t>
            </a:r>
            <a:r>
              <a:rPr lang="en-US" altLang="zh-TW" sz="2000" dirty="0"/>
              <a:t>GPIO pins and one UART port provided by MT7681, with attached LEDs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Integrated Wi-Fi antenna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Power over USB (Micro USB port).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Open source hardware reference design, including schematics, layouts and pin details</a:t>
            </a:r>
            <a:r>
              <a:rPr lang="en-US" altLang="zh-TW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96945" y="379859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Specification</a:t>
            </a:r>
            <a:r>
              <a:rPr lang="zh-TW" altLang="en-US" b="1" dirty="0" smtClean="0"/>
              <a:t>：</a:t>
            </a:r>
            <a:endParaRPr lang="en-US" altLang="zh-TW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Chipset Core: MT7681 ANDES N9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Clock Speed: 80MHz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Flash: 1MB, RAM: 64KB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Power: on-board 1A 3.3V voltage regulator (can be powered from USB connector)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Connectors: UART/GPIO/SPI pins are available on connectors (100mil/2.54mm pitch), micro USB connector.</a:t>
            </a:r>
          </a:p>
        </p:txBody>
      </p:sp>
      <p:sp>
        <p:nvSpPr>
          <p:cNvPr id="6" name="矩形 5"/>
          <p:cNvSpPr/>
          <p:nvPr/>
        </p:nvSpPr>
        <p:spPr>
          <a:xfrm>
            <a:off x="4317476" y="404008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GPIO Voltage: 3.3V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PWM Output pin Count: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PWM levels: 0~20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UART Voltage: 3.3V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Wi-Fi Spec: 802.11 b/g/n for Station mode; 802.11 b/g for AP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Dimensions: 50 x 31 mm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Other: Onboard reset push-button</a:t>
            </a:r>
          </a:p>
        </p:txBody>
      </p:sp>
    </p:spTree>
    <p:extLst>
      <p:ext uri="{BB962C8B-B14F-4D97-AF65-F5344CB8AC3E}">
        <p14:creationId xmlns:p14="http://schemas.microsoft.com/office/powerpoint/2010/main" val="16020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jJPcuZ3niz_jqg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331976" y="1020667"/>
            <a:ext cx="5654453" cy="565445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12520" y="18288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DEF CON CTF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23 </a:t>
            </a:r>
            <a:r>
              <a:rPr lang="zh-TW" altLang="en-US" sz="3600" dirty="0" smtClean="0"/>
              <a:t>決賽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92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MTK </a:t>
            </a:r>
            <a:r>
              <a:rPr lang="en-US" altLang="zh-TW" dirty="0" err="1"/>
              <a:t>Linkit</a:t>
            </a:r>
            <a:r>
              <a:rPr lang="en-US" altLang="zh-TW" dirty="0"/>
              <a:t> connect </a:t>
            </a:r>
            <a:r>
              <a:rPr lang="en-US" altLang="zh-TW" dirty="0" smtClean="0"/>
              <a:t>7681 SDK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4333" y="1443841"/>
            <a:ext cx="83615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Support for Wi-Fi station and access point (AP) modes; Wi-Fi security protocols including WEP, WPA and WPA2-PSK and networking protocols including TCP/IP, DHCP, SNTP and DNS client are provided.</a:t>
            </a:r>
            <a:endParaRPr lang="en-US" altLang="zh-TW" sz="2000" b="0" i="0" dirty="0">
              <a:solidFill>
                <a:srgbClr val="595757"/>
              </a:solidFill>
              <a:effectLst/>
              <a:latin typeface="open sans sans-serif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333" y="2537351"/>
            <a:ext cx="72223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dirty="0"/>
              <a:t>Key Features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Libraries for all the </a:t>
            </a:r>
            <a:r>
              <a:rPr lang="en-US" altLang="zh-TW" dirty="0" err="1"/>
              <a:t>MediaTek</a:t>
            </a:r>
            <a:r>
              <a:rPr lang="en-US" altLang="zh-TW" dirty="0"/>
              <a:t> </a:t>
            </a:r>
            <a:r>
              <a:rPr lang="en-US" altLang="zh-TW" dirty="0" err="1"/>
              <a:t>LinkIt</a:t>
            </a:r>
            <a:r>
              <a:rPr lang="en-US" altLang="zh-TW" dirty="0"/>
              <a:t> Connect 7681 APIs, including Smart Connection and FOTA firmware updates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C-like language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Command line compiler, based on Andes Development Kit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Firmware upload tool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 err="1"/>
              <a:t>MediaTek</a:t>
            </a:r>
            <a:r>
              <a:rPr lang="en-US" altLang="zh-TW" dirty="0"/>
              <a:t> Smart Connection app examples for Android and </a:t>
            </a:r>
            <a:r>
              <a:rPr lang="en-US" altLang="zh-TW" dirty="0" err="1"/>
              <a:t>iOS</a:t>
            </a:r>
            <a:r>
              <a:rPr lang="en-US" altLang="zh-TW" dirty="0"/>
              <a:t>, including source code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Example source code: </a:t>
            </a:r>
            <a:r>
              <a:rPr lang="en-US" altLang="zh-TW" dirty="0" err="1"/>
              <a:t>IoTServer</a:t>
            </a:r>
            <a:r>
              <a:rPr lang="en-US" altLang="zh-TW" dirty="0"/>
              <a:t>, AT Command Parser, Data Command Parser and X-Modem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dirty="0"/>
              <a:t>Versions for Microsoft Windows (requires Cygwin) and Ubuntu Linux</a:t>
            </a:r>
          </a:p>
        </p:txBody>
      </p:sp>
    </p:spTree>
    <p:extLst>
      <p:ext uri="{BB962C8B-B14F-4D97-AF65-F5344CB8AC3E}">
        <p14:creationId xmlns:p14="http://schemas.microsoft.com/office/powerpoint/2010/main" val="1996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66" y="1776484"/>
            <a:ext cx="5786074" cy="3600000"/>
          </a:xfrm>
          <a:prstGeom prst="rect">
            <a:avLst/>
          </a:prstGeom>
        </p:spPr>
      </p:pic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34290"/>
            <a:ext cx="7360920" cy="1714500"/>
          </a:xfrm>
          <a:ln/>
        </p:spPr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LinkIt ONE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 正面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699" name="AutoShape 3"/>
          <p:cNvSpPr>
            <a:spLocks/>
          </p:cNvSpPr>
          <p:nvPr/>
        </p:nvSpPr>
        <p:spPr bwMode="auto">
          <a:xfrm>
            <a:off x="1677138" y="3221122"/>
            <a:ext cx="683925" cy="711505"/>
          </a:xfrm>
          <a:prstGeom prst="roundRect">
            <a:avLst>
              <a:gd name="adj" fmla="val 20833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148590" y="2861447"/>
            <a:ext cx="12262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Micro USB</a:t>
            </a:r>
            <a:endParaRPr lang="en-US" altLang="zh-TW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rot="10800000">
            <a:off x="891540" y="3165389"/>
            <a:ext cx="650082" cy="500063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2" name="AutoShape 6"/>
          <p:cNvSpPr>
            <a:spLocks/>
          </p:cNvSpPr>
          <p:nvPr/>
        </p:nvSpPr>
        <p:spPr bwMode="auto">
          <a:xfrm>
            <a:off x="1765879" y="4537710"/>
            <a:ext cx="925830" cy="617220"/>
          </a:xfrm>
          <a:prstGeom prst="roundRect">
            <a:avLst>
              <a:gd name="adj" fmla="val 27778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926450" y="5423951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zh-TW" alt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電池接口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H="1">
            <a:off x="1287248" y="4887754"/>
            <a:ext cx="797243" cy="440055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5" name="AutoShape 9"/>
          <p:cNvSpPr>
            <a:spLocks/>
          </p:cNvSpPr>
          <p:nvPr/>
        </p:nvSpPr>
        <p:spPr bwMode="auto">
          <a:xfrm>
            <a:off x="2792492" y="1914525"/>
            <a:ext cx="3356848" cy="378521"/>
          </a:xfrm>
          <a:prstGeom prst="roundRect">
            <a:avLst>
              <a:gd name="adj" fmla="val 34880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6" name="Rectangle 10"/>
          <p:cNvSpPr>
            <a:spLocks/>
          </p:cNvSpPr>
          <p:nvPr/>
        </p:nvSpPr>
        <p:spPr bwMode="auto">
          <a:xfrm>
            <a:off x="6859112" y="1284078"/>
            <a:ext cx="1731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Digital(PWM~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</a:rPr>
              <a:t>)</a:t>
            </a:r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 rot="10800000" flipH="1">
            <a:off x="6160151" y="1593649"/>
            <a:ext cx="1263934" cy="320876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9" name="Rectangle 13"/>
          <p:cNvSpPr>
            <a:spLocks/>
          </p:cNvSpPr>
          <p:nvPr/>
        </p:nvSpPr>
        <p:spPr bwMode="auto">
          <a:xfrm>
            <a:off x="1341683" y="1284078"/>
            <a:ext cx="21672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Pin13 / Power LED</a:t>
            </a:r>
            <a:endParaRPr lang="zh-TW" altLang="en-US" sz="288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rot="10800000">
            <a:off x="2585356" y="1591855"/>
            <a:ext cx="636650" cy="899022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4" name="AutoShape 18"/>
          <p:cNvSpPr>
            <a:spLocks/>
          </p:cNvSpPr>
          <p:nvPr/>
        </p:nvSpPr>
        <p:spPr bwMode="auto">
          <a:xfrm>
            <a:off x="2805688" y="4804886"/>
            <a:ext cx="640080" cy="496866"/>
          </a:xfrm>
          <a:prstGeom prst="roundRect">
            <a:avLst>
              <a:gd name="adj" fmla="val 28301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5" name="Rectangle 19"/>
          <p:cNvSpPr>
            <a:spLocks/>
          </p:cNvSpPr>
          <p:nvPr/>
        </p:nvSpPr>
        <p:spPr bwMode="auto">
          <a:xfrm>
            <a:off x="2775713" y="5755420"/>
            <a:ext cx="6700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</a:rPr>
              <a:t>Reset</a:t>
            </a:r>
            <a:endParaRPr lang="en-US" altLang="zh-TW" sz="288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 rot="10800000" flipV="1">
            <a:off x="3082259" y="5301751"/>
            <a:ext cx="1" cy="397390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7" name="AutoShape 21"/>
          <p:cNvSpPr>
            <a:spLocks/>
          </p:cNvSpPr>
          <p:nvPr/>
        </p:nvSpPr>
        <p:spPr bwMode="auto">
          <a:xfrm flipH="1">
            <a:off x="4921377" y="4846320"/>
            <a:ext cx="1074420" cy="455432"/>
          </a:xfrm>
          <a:prstGeom prst="roundRect">
            <a:avLst>
              <a:gd name="adj" fmla="val 30611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8" name="Rectangle 22"/>
          <p:cNvSpPr>
            <a:spLocks/>
          </p:cNvSpPr>
          <p:nvPr/>
        </p:nvSpPr>
        <p:spPr bwMode="auto">
          <a:xfrm>
            <a:off x="5984994" y="5766851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zh-TW" altLang="en-US" sz="2000" dirty="0">
                <a:latin typeface="Arial Unicode MS" panose="020B0604020202020204" pitchFamily="34" charset="-120"/>
                <a:ea typeface="Arial Unicode MS" panose="020B0604020202020204" pitchFamily="34" charset="-120"/>
              </a:rPr>
              <a:t>類比輸入</a:t>
            </a:r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5467160" y="5301752"/>
            <a:ext cx="608648" cy="413249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20" name="AutoShape 24"/>
          <p:cNvSpPr>
            <a:spLocks/>
          </p:cNvSpPr>
          <p:nvPr/>
        </p:nvSpPr>
        <p:spPr bwMode="auto">
          <a:xfrm>
            <a:off x="3537234" y="4846320"/>
            <a:ext cx="1395573" cy="455432"/>
          </a:xfrm>
          <a:prstGeom prst="roundRect">
            <a:avLst>
              <a:gd name="adj" fmla="val 30611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>
            <a:off x="4307631" y="5301752"/>
            <a:ext cx="466585" cy="408962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22" name="Rectangle 26"/>
          <p:cNvSpPr>
            <a:spLocks/>
          </p:cNvSpPr>
          <p:nvPr/>
        </p:nvSpPr>
        <p:spPr bwMode="auto">
          <a:xfrm>
            <a:off x="4017587" y="5755421"/>
            <a:ext cx="12102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zh-TW" altLang="en-US" sz="2000" dirty="0">
                <a:latin typeface="Arial Unicode MS" panose="020B0604020202020204" pitchFamily="34" charset="-120"/>
                <a:ea typeface="Arial Unicode MS" panose="020B0604020202020204" pitchFamily="34" charset="-120"/>
              </a:rPr>
              <a:t>電壓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</a:rPr>
              <a:t>in/out</a:t>
            </a:r>
          </a:p>
        </p:txBody>
      </p:sp>
      <p:sp>
        <p:nvSpPr>
          <p:cNvPr id="25" name="Rectangle 13"/>
          <p:cNvSpPr>
            <a:spLocks/>
          </p:cNvSpPr>
          <p:nvPr/>
        </p:nvSpPr>
        <p:spPr bwMode="auto">
          <a:xfrm>
            <a:off x="148590" y="1806239"/>
            <a:ext cx="14387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Audio in /out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rot="10800000">
            <a:off x="1016642" y="2114016"/>
            <a:ext cx="650082" cy="500063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7" name="AutoShape 9"/>
          <p:cNvSpPr>
            <a:spLocks/>
          </p:cNvSpPr>
          <p:nvPr/>
        </p:nvSpPr>
        <p:spPr bwMode="auto">
          <a:xfrm>
            <a:off x="1677138" y="2180696"/>
            <a:ext cx="1128550" cy="522590"/>
          </a:xfrm>
          <a:prstGeom prst="roundRect">
            <a:avLst>
              <a:gd name="adj" fmla="val 34880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8" name="AutoShape 9"/>
          <p:cNvSpPr>
            <a:spLocks/>
          </p:cNvSpPr>
          <p:nvPr/>
        </p:nvSpPr>
        <p:spPr bwMode="auto">
          <a:xfrm>
            <a:off x="3095792" y="2490877"/>
            <a:ext cx="921795" cy="250129"/>
          </a:xfrm>
          <a:prstGeom prst="roundRect">
            <a:avLst>
              <a:gd name="adj" fmla="val 34880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3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30" y="1828800"/>
            <a:ext cx="5602192" cy="3600000"/>
          </a:xfrm>
          <a:prstGeom prst="rect">
            <a:avLst/>
          </a:prstGeom>
        </p:spPr>
      </p:pic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34290"/>
            <a:ext cx="7360920" cy="1714500"/>
          </a:xfrm>
          <a:ln/>
        </p:spPr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LinkIt ONE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 背面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699" name="AutoShape 3"/>
          <p:cNvSpPr>
            <a:spLocks/>
          </p:cNvSpPr>
          <p:nvPr/>
        </p:nvSpPr>
        <p:spPr bwMode="auto">
          <a:xfrm>
            <a:off x="1677137" y="3109668"/>
            <a:ext cx="1493245" cy="1366798"/>
          </a:xfrm>
          <a:prstGeom prst="roundRect">
            <a:avLst>
              <a:gd name="adj" fmla="val 20833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214272" y="2350859"/>
            <a:ext cx="135453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88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SD/ </a:t>
            </a:r>
            <a:r>
              <a:rPr lang="en-US" altLang="zh-TW" sz="288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Sim</a:t>
            </a:r>
            <a:endParaRPr lang="en-US" altLang="zh-TW" sz="288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rot="10800000">
            <a:off x="1012268" y="2915358"/>
            <a:ext cx="650082" cy="500063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8" name="AutoShape 12"/>
          <p:cNvSpPr>
            <a:spLocks/>
          </p:cNvSpPr>
          <p:nvPr/>
        </p:nvSpPr>
        <p:spPr bwMode="auto">
          <a:xfrm>
            <a:off x="6726400" y="2366373"/>
            <a:ext cx="445770" cy="491490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09" name="Rectangle 13"/>
          <p:cNvSpPr>
            <a:spLocks/>
          </p:cNvSpPr>
          <p:nvPr/>
        </p:nvSpPr>
        <p:spPr bwMode="auto">
          <a:xfrm>
            <a:off x="7704236" y="1572960"/>
            <a:ext cx="1096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GSM</a:t>
            </a:r>
            <a:r>
              <a:rPr lang="zh-TW" alt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天線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rot="10800000" flipH="1">
            <a:off x="6133624" y="2014538"/>
            <a:ext cx="385763" cy="440055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1" name="AutoShape 15"/>
          <p:cNvSpPr>
            <a:spLocks/>
          </p:cNvSpPr>
          <p:nvPr/>
        </p:nvSpPr>
        <p:spPr bwMode="auto">
          <a:xfrm>
            <a:off x="6682777" y="3474315"/>
            <a:ext cx="400050" cy="400050"/>
          </a:xfrm>
          <a:prstGeom prst="roundRect">
            <a:avLst>
              <a:gd name="adj" fmla="val 42856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2" name="Rectangle 16"/>
          <p:cNvSpPr>
            <a:spLocks/>
          </p:cNvSpPr>
          <p:nvPr/>
        </p:nvSpPr>
        <p:spPr bwMode="auto">
          <a:xfrm>
            <a:off x="7442360" y="3478148"/>
            <a:ext cx="154305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Wifi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/BT</a:t>
            </a:r>
            <a:r>
              <a:rPr lang="zh-TW" alt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天線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 rot="10800000" flipH="1">
            <a:off x="7172170" y="2083085"/>
            <a:ext cx="676414" cy="473583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5" name="Rectangle 19"/>
          <p:cNvSpPr>
            <a:spLocks/>
          </p:cNvSpPr>
          <p:nvPr/>
        </p:nvSpPr>
        <p:spPr bwMode="auto">
          <a:xfrm>
            <a:off x="7725071" y="4899752"/>
            <a:ext cx="1054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GPS</a:t>
            </a:r>
            <a:r>
              <a:rPr lang="zh-TW" alt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</a:rPr>
              <a:t>天線</a:t>
            </a:r>
            <a:endParaRPr lang="en-US" altLang="zh-TW" sz="200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 rot="10800000" flipH="1" flipV="1">
            <a:off x="7082826" y="3665742"/>
            <a:ext cx="460973" cy="81529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6950063" y="4682245"/>
            <a:ext cx="775007" cy="377527"/>
          </a:xfrm>
          <a:prstGeom prst="line">
            <a:avLst/>
          </a:prstGeom>
          <a:noFill/>
          <a:ln w="381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  <p:sp>
        <p:nvSpPr>
          <p:cNvPr id="29" name="AutoShape 15"/>
          <p:cNvSpPr>
            <a:spLocks/>
          </p:cNvSpPr>
          <p:nvPr/>
        </p:nvSpPr>
        <p:spPr bwMode="auto">
          <a:xfrm>
            <a:off x="6550014" y="4477130"/>
            <a:ext cx="400050" cy="400050"/>
          </a:xfrm>
          <a:prstGeom prst="roundRect">
            <a:avLst>
              <a:gd name="adj" fmla="val 42856"/>
            </a:avLst>
          </a:prstGeom>
          <a:noFill/>
          <a:ln w="254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TW" altLang="en-US" sz="1620" dirty="0">
              <a:latin typeface="Arial Unicode MS" panose="020B0604020202020204" pitchFamily="34" charset="-120"/>
              <a:ea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174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620713"/>
            <a:ext cx="7989887" cy="1470025"/>
          </a:xfrm>
        </p:spPr>
        <p:txBody>
          <a:bodyPr anchor="ctr"/>
          <a:lstStyle/>
          <a:p>
            <a:r>
              <a:rPr lang="en-US" altLang="zh-TW" sz="4400" dirty="0" err="1">
                <a:solidFill>
                  <a:schemeClr val="tx1"/>
                </a:solidFill>
              </a:rPr>
              <a:t>MediaTek</a:t>
            </a:r>
            <a:r>
              <a:rPr lang="en-US" altLang="zh-TW" sz="4400" dirty="0">
                <a:solidFill>
                  <a:schemeClr val="tx1"/>
                </a:solidFill>
              </a:rPr>
              <a:t> Cloud Sandbox (MCS)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zh-TW" altLang="en-US" sz="3200"/>
          </a:p>
        </p:txBody>
      </p:sp>
      <p:pic>
        <p:nvPicPr>
          <p:cNvPr id="4102" name="Picture 6" descr="content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717232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04360"/>
            <a:ext cx="8103870" cy="19586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4320" y="775960"/>
            <a:ext cx="868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333333"/>
                </a:solidFill>
                <a:latin typeface="RionaSans-Light"/>
              </a:rPr>
              <a:t>MediaTek</a:t>
            </a:r>
            <a:r>
              <a:rPr lang="en-US" altLang="zh-TW" sz="2400" dirty="0">
                <a:solidFill>
                  <a:srgbClr val="333333"/>
                </a:solidFill>
                <a:latin typeface="RionaSans-Light"/>
              </a:rPr>
              <a:t> Cloud Sandbox (MCS) </a:t>
            </a:r>
            <a:r>
              <a:rPr lang="zh-TW" altLang="en-US" sz="2400" dirty="0">
                <a:solidFill>
                  <a:srgbClr val="333333"/>
                </a:solidFill>
                <a:latin typeface="RionaSans-Light"/>
              </a:rPr>
              <a:t>提供您打造準備商業化的穿戴式和物聯網裝置，所需要的數據和裝置管理服務。它支持您專心的開發產品原型，不必煩惱建立一套自己的雲端基礎設施</a:t>
            </a:r>
            <a:r>
              <a:rPr lang="zh-TW" altLang="en-US" sz="2400" dirty="0" smtClean="0">
                <a:solidFill>
                  <a:srgbClr val="333333"/>
                </a:solidFill>
                <a:latin typeface="RionaSans-Light"/>
              </a:rPr>
              <a:t>。</a:t>
            </a:r>
            <a:endParaRPr lang="en-US" altLang="zh-TW" sz="2400" dirty="0">
              <a:solidFill>
                <a:srgbClr val="333333"/>
              </a:solidFill>
              <a:latin typeface="RionaSans-Light"/>
            </a:endParaRPr>
          </a:p>
          <a:p>
            <a:endParaRPr lang="zh-TW" altLang="en-US" sz="2400" dirty="0">
              <a:solidFill>
                <a:srgbClr val="333333"/>
              </a:solidFill>
              <a:latin typeface="RionaSans-Light"/>
            </a:endParaRPr>
          </a:p>
          <a:p>
            <a:r>
              <a:rPr lang="zh-TW" altLang="en-US" sz="2400" dirty="0">
                <a:solidFill>
                  <a:srgbClr val="333333"/>
                </a:solidFill>
                <a:latin typeface="RionaSans-Light"/>
              </a:rPr>
              <a:t>您可以在我們提供的強大的網頁儀表板介面上，看到使用我們提供的 </a:t>
            </a:r>
            <a:r>
              <a:rPr lang="en-US" altLang="zh-TW" sz="2400" dirty="0" err="1">
                <a:solidFill>
                  <a:srgbClr val="333333"/>
                </a:solidFill>
                <a:latin typeface="RionaSans-Light"/>
              </a:rPr>
              <a:t>RESTful</a:t>
            </a:r>
            <a:r>
              <a:rPr lang="en-US" altLang="zh-TW" sz="2400" dirty="0">
                <a:solidFill>
                  <a:srgbClr val="333333"/>
                </a:solidFill>
                <a:latin typeface="RionaSans-Light"/>
              </a:rPr>
              <a:t> API </a:t>
            </a:r>
            <a:r>
              <a:rPr lang="zh-TW" altLang="en-US" sz="2400" dirty="0">
                <a:solidFill>
                  <a:srgbClr val="333333"/>
                </a:solidFill>
                <a:latin typeface="RionaSans-Light"/>
              </a:rPr>
              <a:t>從裝置蒐集回來的圖形化的資料。之後，您可以通過從儀表板發出命令控制您的穿戴式和物聯網裝置。此外，我們提供附屬的手機應用程式讓您能查看蒐集到的數據，並從任何地方控制您的裝置。</a:t>
            </a:r>
            <a:endParaRPr lang="zh-TW" altLang="en-US" sz="2400" b="0" i="0" dirty="0">
              <a:solidFill>
                <a:srgbClr val="333333"/>
              </a:solidFill>
              <a:effectLst/>
              <a:latin typeface="Riona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37191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 smtClean="0"/>
              <a:t>MediaTek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Cloud </a:t>
            </a:r>
            <a:r>
              <a:rPr lang="en-US" altLang="zh-TW" sz="3600" dirty="0" smtClean="0"/>
              <a:t>Sandbox </a:t>
            </a:r>
            <a:r>
              <a:rPr lang="zh-TW" altLang="en-US" sz="3600" dirty="0" smtClean="0"/>
              <a:t>可以協助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623310" cy="4351338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定義</a:t>
            </a:r>
            <a:r>
              <a:rPr lang="zh-TW" altLang="en-US" sz="2000" dirty="0"/>
              <a:t>專屬於您的穿戴式和物聯網產品原型以及個人化裝置。</a:t>
            </a:r>
          </a:p>
          <a:p>
            <a:r>
              <a:rPr lang="zh-TW" altLang="en-US" sz="2000" dirty="0" smtClean="0"/>
              <a:t>隨時</a:t>
            </a:r>
            <a:r>
              <a:rPr lang="zh-TW" altLang="en-US" sz="2000" dirty="0"/>
              <a:t>在裝置和 </a:t>
            </a:r>
            <a:r>
              <a:rPr lang="en-US" altLang="zh-TW" sz="2000" dirty="0"/>
              <a:t>MCS </a:t>
            </a:r>
            <a:r>
              <a:rPr lang="zh-TW" altLang="en-US" sz="2000" dirty="0"/>
              <a:t>平台間推播各式數據點，例如 </a:t>
            </a:r>
            <a:r>
              <a:rPr lang="en-US" altLang="zh-TW" sz="2000" dirty="0"/>
              <a:t>GPS </a:t>
            </a:r>
            <a:r>
              <a:rPr lang="zh-TW" altLang="en-US" sz="2000" dirty="0"/>
              <a:t>資料點、溫度、或是濕度。</a:t>
            </a:r>
          </a:p>
          <a:p>
            <a:r>
              <a:rPr lang="zh-TW" altLang="en-US" sz="2000" dirty="0" smtClean="0"/>
              <a:t>遠端</a:t>
            </a:r>
            <a:r>
              <a:rPr lang="zh-TW" altLang="en-US" sz="2000" dirty="0"/>
              <a:t>控制您的裝置。</a:t>
            </a:r>
          </a:p>
          <a:p>
            <a:r>
              <a:rPr lang="zh-TW" altLang="en-US" sz="2000" dirty="0" smtClean="0"/>
              <a:t>圖形</a:t>
            </a:r>
            <a:r>
              <a:rPr lang="zh-TW" altLang="en-US" sz="2000" dirty="0"/>
              <a:t>化的資料點介面。</a:t>
            </a:r>
          </a:p>
          <a:p>
            <a:r>
              <a:rPr lang="zh-TW" altLang="en-US" sz="2000" dirty="0" smtClean="0"/>
              <a:t>當</a:t>
            </a:r>
            <a:r>
              <a:rPr lang="zh-TW" altLang="en-US" sz="2000" dirty="0"/>
              <a:t>資料點超過特定觸發條件預設範圍時，執行動作。</a:t>
            </a:r>
          </a:p>
          <a:p>
            <a:r>
              <a:rPr lang="zh-TW" altLang="en-US" sz="2000" dirty="0" smtClean="0"/>
              <a:t>管理</a:t>
            </a:r>
            <a:r>
              <a:rPr lang="zh-TW" altLang="en-US" sz="2000" dirty="0"/>
              <a:t>所有的裝置。</a:t>
            </a:r>
          </a:p>
          <a:p>
            <a:endParaRPr lang="zh-TW" altLang="en-US" sz="20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0" y="1825625"/>
            <a:ext cx="362331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使用附屬的手機應用程式遠端控制裝置。</a:t>
            </a:r>
          </a:p>
          <a:p>
            <a:r>
              <a:rPr lang="zh-TW" altLang="en-US" sz="2000" dirty="0"/>
              <a:t>建立產品原型，裝置，和蒐集來的資料報表。</a:t>
            </a:r>
          </a:p>
          <a:p>
            <a:r>
              <a:rPr lang="zh-TW" altLang="en-US" sz="2000" dirty="0"/>
              <a:t>空中（</a:t>
            </a:r>
            <a:r>
              <a:rPr lang="en-US" altLang="zh-TW" sz="2000" dirty="0"/>
              <a:t>Over the air</a:t>
            </a:r>
            <a:r>
              <a:rPr lang="zh-TW" altLang="en-US" sz="2000" dirty="0"/>
              <a:t>）韌體更新。</a:t>
            </a:r>
          </a:p>
          <a:p>
            <a:r>
              <a:rPr lang="zh-TW" altLang="en-US" sz="2000" dirty="0"/>
              <a:t>使用者權限管理。</a:t>
            </a:r>
          </a:p>
        </p:txBody>
      </p:sp>
    </p:spTree>
    <p:extLst>
      <p:ext uri="{BB962C8B-B14F-4D97-AF65-F5344CB8AC3E}">
        <p14:creationId xmlns:p14="http://schemas.microsoft.com/office/powerpoint/2010/main" val="39353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" y="1614487"/>
            <a:ext cx="8505949" cy="503015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3040" y="304800"/>
            <a:ext cx="7178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err="1" smtClean="0"/>
              <a:t>Mediatek</a:t>
            </a:r>
            <a:r>
              <a:rPr lang="en-US" altLang="zh-TW" sz="4800" dirty="0" smtClean="0"/>
              <a:t> </a:t>
            </a:r>
            <a:r>
              <a:rPr lang="en-US" altLang="zh-TW" sz="4800" dirty="0" err="1" smtClean="0"/>
              <a:t>CloudSandbox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775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Lab2</a:t>
            </a:r>
            <a:r>
              <a:rPr lang="zh-TW" altLang="en-US" dirty="0"/>
              <a:t>註冊</a:t>
            </a:r>
            <a:r>
              <a:rPr lang="en-US" altLang="zh-TW" dirty="0"/>
              <a:t>MCS</a:t>
            </a:r>
            <a:r>
              <a:rPr lang="zh-TW" altLang="en-US" dirty="0"/>
              <a:t>帳號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7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Lab3 </a:t>
            </a:r>
            <a:br>
              <a:rPr lang="en-US" altLang="zh-TW" dirty="0" smtClean="0"/>
            </a:br>
            <a:r>
              <a:rPr lang="zh-TW" altLang="en-US" dirty="0" smtClean="0"/>
              <a:t>讓</a:t>
            </a:r>
            <a:r>
              <a:rPr lang="en-US" altLang="zh-TW" dirty="0"/>
              <a:t>7681</a:t>
            </a:r>
            <a:r>
              <a:rPr lang="zh-TW" altLang="en-US" dirty="0"/>
              <a:t>連上</a:t>
            </a:r>
            <a:r>
              <a:rPr lang="en-US" altLang="zh-TW" dirty="0"/>
              <a:t>MCS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3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Lab4</a:t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/>
              <a:t>API</a:t>
            </a:r>
            <a:r>
              <a:rPr lang="zh-TW" altLang="en-US" dirty="0"/>
              <a:t>呼叫 </a:t>
            </a:r>
            <a:r>
              <a:rPr lang="en-US" altLang="zh-TW" dirty="0"/>
              <a:t>MCS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0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scontent-tpe1-1.xx.fbcdn.net/hphotos-xtf1/v/t1.0-9/11825744_10207422175217003_1950523616800335011_n.jpg?oh=71ee1fa9e6e4f26654c0b244432cd2ae&amp;oe=567B7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5" y="1027907"/>
            <a:ext cx="7586345" cy="56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336232"/>
            <a:ext cx="10477500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0080" y="3261360"/>
            <a:ext cx="12192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23560" y="350520"/>
            <a:ext cx="1127760" cy="1874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MCS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217420" y="1671012"/>
            <a:ext cx="2712720" cy="150876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49680" y="1440180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拿帳密換</a:t>
            </a:r>
            <a:r>
              <a:rPr lang="en-US" altLang="zh-TW" sz="2400" dirty="0" smtClean="0"/>
              <a:t>User Token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5775960" y="4023360"/>
            <a:ext cx="1874520" cy="1600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MCS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zh-TW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向右箭號 10"/>
          <p:cNvSpPr/>
          <p:nvPr/>
        </p:nvSpPr>
        <p:spPr>
          <a:xfrm rot="840964">
            <a:off x="2432295" y="4029690"/>
            <a:ext cx="3185160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29183" y="4823460"/>
            <a:ext cx="232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拿</a:t>
            </a:r>
            <a:r>
              <a:rPr lang="en-US" altLang="zh-TW" dirty="0" smtClean="0"/>
              <a:t>User Token</a:t>
            </a:r>
            <a:r>
              <a:rPr lang="zh-TW" altLang="en-US" dirty="0" smtClean="0"/>
              <a:t>呼叫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404360" y="2662534"/>
            <a:ext cx="324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User token</a:t>
            </a:r>
            <a:r>
              <a:rPr lang="zh-TW" altLang="en-US" sz="2400" dirty="0" smtClean="0"/>
              <a:t>每</a:t>
            </a:r>
            <a:r>
              <a:rPr lang="en-US" altLang="zh-TW" sz="2400" dirty="0" smtClean="0"/>
              <a:t>60min </a:t>
            </a:r>
            <a:r>
              <a:rPr lang="zh-TW" altLang="en-US" sz="2400" dirty="0" smtClean="0"/>
              <a:t>過期，再拿</a:t>
            </a:r>
            <a:r>
              <a:rPr lang="en-US" altLang="zh-TW" sz="2400" dirty="0" smtClean="0"/>
              <a:t>token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refresh</a:t>
            </a:r>
            <a:r>
              <a:rPr lang="zh-TW" altLang="en-US" sz="2400" dirty="0" smtClean="0"/>
              <a:t>即可，不須再使用帳密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17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6" y="1600200"/>
            <a:ext cx="8619484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9172"/>
            <a:ext cx="8488680" cy="50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07"/>
            <a:ext cx="8836343" cy="47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Lab5</a:t>
            </a:r>
            <a:br>
              <a:rPr lang="en-US" altLang="zh-TW" dirty="0" smtClean="0"/>
            </a:br>
            <a:r>
              <a:rPr lang="zh-TW" altLang="en-US" dirty="0"/>
              <a:t>使用繼電器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5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607695"/>
            <a:ext cx="5372100" cy="40576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55320" y="5135880"/>
            <a:ext cx="751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繼電器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拿小電流切換大電流的東西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19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965960" y="2865120"/>
            <a:ext cx="75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線路接法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427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Q/A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4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加分題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9806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dirty="0" smtClean="0"/>
              <a:t>找出</a:t>
            </a:r>
            <a:r>
              <a:rPr lang="zh-TW" altLang="en-US" sz="4400" dirty="0"/>
              <a:t>方式可以</a:t>
            </a:r>
            <a:r>
              <a:rPr lang="en-US" altLang="zh-TW" sz="4400" dirty="0" err="1"/>
              <a:t>mitm</a:t>
            </a:r>
            <a:r>
              <a:rPr lang="zh-TW" altLang="en-US" sz="4400" dirty="0"/>
              <a:t>或任何方式讓燈不是在原控制者</a:t>
            </a:r>
            <a:r>
              <a:rPr lang="zh-TW" altLang="en-US" sz="4400" dirty="0" smtClean="0"/>
              <a:t>下</a:t>
            </a:r>
            <a:r>
              <a:rPr lang="zh-TW" altLang="en-US" sz="4400" dirty="0" smtClean="0"/>
              <a:t>進</a:t>
            </a:r>
            <a:r>
              <a:rPr lang="zh-TW" altLang="en-US" sz="4400" dirty="0"/>
              <a:t>行</a:t>
            </a:r>
            <a:r>
              <a:rPr lang="zh-TW" altLang="en-US" sz="4400" dirty="0" smtClean="0"/>
              <a:t>開關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696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fbcdn-sphotos-b-a.akamaihd.net/hphotos-ak-xtf1/v/t1.0-9/11825005_10207422175056999_3314042579723273480_n.jpg?oh=e747f13ff2130678dba0ebb926f7f97e&amp;oe=5660ED14&amp;__gda__=1450255152_45c5f50b86e9531e4e8a89ac957666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" y="1254443"/>
            <a:ext cx="7004050" cy="52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9280" y="5101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dirty="0" smtClean="0"/>
              <a:t>決賽日期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Dec 5,6</a:t>
            </a:r>
          </a:p>
        </p:txBody>
      </p:sp>
      <p:pic>
        <p:nvPicPr>
          <p:cNvPr id="1026" name="Picture 2" descr="http://pic.pimg.tw/yjfunsong/3a22bfd8ada6cb1af69bc21492bcc2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715962"/>
            <a:ext cx="2857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5280" y="4269358"/>
            <a:ext cx="8321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/>
              <a:t>招募 </a:t>
            </a:r>
            <a:r>
              <a:rPr lang="en-US" altLang="zh-TW" sz="4000" b="1" dirty="0" smtClean="0"/>
              <a:t>HITCON CTF </a:t>
            </a:r>
            <a:r>
              <a:rPr lang="zh-TW" altLang="en-US" sz="4000" b="1" dirty="0" smtClean="0"/>
              <a:t>攻防燈控設計師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347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40081" y="2404534"/>
            <a:ext cx="6317234" cy="1646302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Log</a:t>
            </a:r>
            <a:r>
              <a:rPr lang="zh-TW" altLang="en-US" dirty="0"/>
              <a:t>分析了解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2814" y="3220820"/>
            <a:ext cx="7886700" cy="1325563"/>
          </a:xfrm>
        </p:spPr>
        <p:txBody>
          <a:bodyPr>
            <a:normAutofit/>
          </a:bodyPr>
          <a:lstStyle/>
          <a:p>
            <a:r>
              <a:rPr lang="zh-TW" altLang="en-US" sz="4000" b="1" dirty="0" smtClean="0"/>
              <a:t>沒有抓不到，只有看不到</a:t>
            </a:r>
            <a:endParaRPr lang="zh-TW" altLang="en-US" sz="4000" b="1" dirty="0"/>
          </a:p>
        </p:txBody>
      </p:sp>
      <p:pic>
        <p:nvPicPr>
          <p:cNvPr id="2050" name="Picture 2" descr="http://i3.sinaimg.cn/2008/hx/other/p/2008-08-09/U2535P461T5D172558F154DT20080809033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2" y="292075"/>
            <a:ext cx="3508771" cy="267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699065" y="443522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zh-TW" altLang="en-US" sz="4000" dirty="0" smtClean="0"/>
              <a:t>你沒在看</a:t>
            </a:r>
            <a:endParaRPr lang="en-US" altLang="zh-TW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4000" dirty="0" smtClean="0"/>
              <a:t>你沒用心看</a:t>
            </a:r>
            <a:endParaRPr lang="en-US" altLang="zh-TW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4000" dirty="0" smtClean="0"/>
              <a:t>你</a:t>
            </a:r>
            <a:r>
              <a:rPr lang="en-US" altLang="zh-TW" sz="4000" dirty="0" smtClean="0"/>
              <a:t>log</a:t>
            </a:r>
            <a:r>
              <a:rPr lang="zh-TW" altLang="en-US" sz="4000" dirty="0" smtClean="0"/>
              <a:t>沒開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3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 smtClean="0"/>
              <a:t>Grep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、</a:t>
            </a:r>
            <a:endParaRPr lang="en-US" altLang="zh-TW" sz="3600" dirty="0" smtClean="0"/>
          </a:p>
          <a:p>
            <a:r>
              <a:rPr lang="en-US" altLang="zh-TW" sz="3600" dirty="0" err="1" smtClean="0"/>
              <a:t>Awk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、</a:t>
            </a:r>
            <a:endParaRPr lang="en-US" altLang="zh-TW" sz="3600" dirty="0" smtClean="0"/>
          </a:p>
          <a:p>
            <a:r>
              <a:rPr lang="en-US" altLang="zh-TW" sz="3600" dirty="0" err="1" smtClean="0"/>
              <a:t>Uniq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、</a:t>
            </a:r>
            <a:endParaRPr lang="en-US" altLang="zh-TW" sz="3600" dirty="0" smtClean="0"/>
          </a:p>
          <a:p>
            <a:r>
              <a:rPr lang="en-US" altLang="zh-TW" sz="3600" dirty="0" smtClean="0"/>
              <a:t>Sort </a:t>
            </a:r>
            <a:r>
              <a:rPr lang="zh-TW" altLang="en-US" sz="3600" dirty="0" smtClean="0"/>
              <a:t>、</a:t>
            </a:r>
            <a:endParaRPr lang="en-US" altLang="zh-TW" sz="3600" dirty="0" smtClean="0"/>
          </a:p>
          <a:p>
            <a:r>
              <a:rPr lang="en-US" altLang="zh-TW" sz="3600" dirty="0" err="1" smtClean="0"/>
              <a:t>Wc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、</a:t>
            </a: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6714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4319</TotalTime>
  <Words>3107</Words>
  <Application>Microsoft Office PowerPoint</Application>
  <PresentationFormat>如螢幕大小 (4:3)</PresentationFormat>
  <Paragraphs>239</Paragraphs>
  <Slides>60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6" baseType="lpstr">
      <vt:lpstr>Arial Unicode MS</vt:lpstr>
      <vt:lpstr>inherit</vt:lpstr>
      <vt:lpstr>Lucida Grande</vt:lpstr>
      <vt:lpstr>Lucida Sans Console</vt:lpstr>
      <vt:lpstr>open sans sans-serif</vt:lpstr>
      <vt:lpstr>RionaSans-Light</vt:lpstr>
      <vt:lpstr>ZapfDingbats</vt:lpstr>
      <vt:lpstr>微軟正黑體</vt:lpstr>
      <vt:lpstr>新細明體</vt:lpstr>
      <vt:lpstr>Arial</vt:lpstr>
      <vt:lpstr>Calibri</vt:lpstr>
      <vt:lpstr>Courier New</vt:lpstr>
      <vt:lpstr>Times New Roman</vt:lpstr>
      <vt:lpstr>Trebuchet MS</vt:lpstr>
      <vt:lpstr>Wingdings 3</vt:lpstr>
      <vt:lpstr>多面向</vt:lpstr>
      <vt:lpstr>Making a security alarm for fun and profit</vt:lpstr>
      <vt:lpstr>outline</vt:lpstr>
      <vt:lpstr>4 Labs</vt:lpstr>
      <vt:lpstr>PowerPoint 簡報</vt:lpstr>
      <vt:lpstr>PowerPoint 簡報</vt:lpstr>
      <vt:lpstr>PowerPoint 簡報</vt:lpstr>
      <vt:lpstr>從Log分析了解攻擊</vt:lpstr>
      <vt:lpstr>沒有抓不到，只有看不到</vt:lpstr>
      <vt:lpstr>PowerPoint 簡報</vt:lpstr>
      <vt:lpstr>Access.log</vt:lpstr>
      <vt:lpstr>從access log</vt:lpstr>
      <vt:lpstr>HTTP response status codes</vt:lpstr>
      <vt:lpstr>User-agent</vt:lpstr>
      <vt:lpstr>Path Traversal</vt:lpstr>
      <vt:lpstr>PowerPoint 簡報</vt:lpstr>
      <vt:lpstr>Directory Traversal Cheat Sheet</vt:lpstr>
      <vt:lpstr>情境題1</vt:lpstr>
      <vt:lpstr>PowerPoint 簡報</vt:lpstr>
      <vt:lpstr>PowerPoint 簡報</vt:lpstr>
      <vt:lpstr>PowerPoint 簡報</vt:lpstr>
      <vt:lpstr>PowerPoint 簡報</vt:lpstr>
      <vt:lpstr>Secure.log</vt:lpstr>
      <vt:lpstr>你知道開ssh每天都會有人try嗎</vt:lpstr>
      <vt:lpstr>PowerPoint 簡報</vt:lpstr>
      <vt:lpstr>Windows event log</vt:lpstr>
      <vt:lpstr>先讀好event id 意義</vt:lpstr>
      <vt:lpstr>PowerPoint 簡報</vt:lpstr>
      <vt:lpstr>其他Linux常見的log檔</vt:lpstr>
      <vt:lpstr>PowerPoint 簡報</vt:lpstr>
      <vt:lpstr>頻率分析</vt:lpstr>
      <vt:lpstr>日誌分析心法</vt:lpstr>
      <vt:lpstr>先了解攻擊 </vt:lpstr>
      <vt:lpstr>牛刀小試</vt:lpstr>
      <vt:lpstr>挑戰看看</vt:lpstr>
      <vt:lpstr>Lab1寫出你的Parser</vt:lpstr>
      <vt:lpstr>物聯網 (Internet of Things)</vt:lpstr>
      <vt:lpstr>物聯網 (Internet of Things)應用</vt:lpstr>
      <vt:lpstr>Linkit connect 7681 開發板</vt:lpstr>
      <vt:lpstr>MTK Linkit connect 7681</vt:lpstr>
      <vt:lpstr>MTK Linkit connect 7681 SDK</vt:lpstr>
      <vt:lpstr>LinkIt ONE 正面</vt:lpstr>
      <vt:lpstr>LinkIt ONE 背面</vt:lpstr>
      <vt:lpstr>MediaTek Cloud Sandbox (MCS)</vt:lpstr>
      <vt:lpstr>PowerPoint 簡報</vt:lpstr>
      <vt:lpstr>MediaTek Cloud Sandbox 可以協助</vt:lpstr>
      <vt:lpstr>PowerPoint 簡報</vt:lpstr>
      <vt:lpstr>Lab2註冊MCS帳號</vt:lpstr>
      <vt:lpstr>Lab3  讓7681連上MCS</vt:lpstr>
      <vt:lpstr>Lab4 使用API呼叫 MCS</vt:lpstr>
      <vt:lpstr>PowerPoint 簡報</vt:lpstr>
      <vt:lpstr>PowerPoint 簡報</vt:lpstr>
      <vt:lpstr>PowerPoint 簡報</vt:lpstr>
      <vt:lpstr>PowerPoint 簡報</vt:lpstr>
      <vt:lpstr>PowerPoint 簡報</vt:lpstr>
      <vt:lpstr>Lab5 使用繼電器</vt:lpstr>
      <vt:lpstr>PowerPoint 簡報</vt:lpstr>
      <vt:lpstr>PowerPoint 簡報</vt:lpstr>
      <vt:lpstr>Q/A</vt:lpstr>
      <vt:lpstr>加分題: 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a security alarm for fun and profit</dc:title>
  <dc:creator>Alan-LC Lee (李倫銓)</dc:creator>
  <cp:lastModifiedBy>Alan-LC Lee (李倫銓)</cp:lastModifiedBy>
  <cp:revision>57</cp:revision>
  <dcterms:created xsi:type="dcterms:W3CDTF">2015-08-25T05:49:03Z</dcterms:created>
  <dcterms:modified xsi:type="dcterms:W3CDTF">2015-08-31T18:31:18Z</dcterms:modified>
</cp:coreProperties>
</file>